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81" r:id="rId2"/>
    <p:sldId id="256" r:id="rId3"/>
    <p:sldId id="258" r:id="rId4"/>
    <p:sldId id="262" r:id="rId5"/>
    <p:sldId id="261" r:id="rId6"/>
    <p:sldId id="260" r:id="rId7"/>
    <p:sldId id="264" r:id="rId8"/>
    <p:sldId id="265" r:id="rId9"/>
    <p:sldId id="266" r:id="rId10"/>
    <p:sldId id="259" r:id="rId11"/>
    <p:sldId id="276" r:id="rId12"/>
    <p:sldId id="267" r:id="rId13"/>
    <p:sldId id="268" r:id="rId14"/>
    <p:sldId id="269" r:id="rId15"/>
    <p:sldId id="263" r:id="rId16"/>
    <p:sldId id="270" r:id="rId17"/>
    <p:sldId id="271" r:id="rId18"/>
    <p:sldId id="272" r:id="rId19"/>
    <p:sldId id="273" r:id="rId20"/>
    <p:sldId id="277" r:id="rId21"/>
    <p:sldId id="278"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95585635-1A00-4023-A231-ECBC1AD4F787}" type="datetimeFigureOut">
              <a:rPr lang="ru-RU" smtClean="0"/>
              <a:pPr/>
              <a:t>26.01.2025</a:t>
            </a:fld>
            <a:endParaRPr lang="ru-RU"/>
          </a:p>
        </p:txBody>
      </p:sp>
      <p:sp>
        <p:nvSpPr>
          <p:cNvPr id="16" name="Номер слайда 15"/>
          <p:cNvSpPr>
            <a:spLocks noGrp="1"/>
          </p:cNvSpPr>
          <p:nvPr>
            <p:ph type="sldNum" sz="quarter" idx="11"/>
          </p:nvPr>
        </p:nvSpPr>
        <p:spPr/>
        <p:txBody>
          <a:bodyPr/>
          <a:lstStyle/>
          <a:p>
            <a:fld id="{30C5DE55-1B51-4BE8-A471-2D8B73B4C5A0}" type="slidenum">
              <a:rPr lang="ru-RU" smtClean="0"/>
              <a:pPr/>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5585635-1A00-4023-A231-ECBC1AD4F787}" type="datetimeFigureOut">
              <a:rPr lang="ru-RU" smtClean="0"/>
              <a:pPr/>
              <a:t>26.01.2025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C5DE55-1B51-4BE8-A471-2D8B73B4C5A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95585635-1A00-4023-A231-ECBC1AD4F787}" type="datetimeFigureOut">
              <a:rPr lang="ru-RU" smtClean="0"/>
              <a:pPr/>
              <a:t>26.01.2025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C5DE55-1B51-4BE8-A471-2D8B73B4C5A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95585635-1A00-4023-A231-ECBC1AD4F787}" type="datetimeFigureOut">
              <a:rPr lang="ru-RU" smtClean="0"/>
              <a:pPr/>
              <a:t>26.01.2025</a:t>
            </a:fld>
            <a:endParaRPr lang="ru-RU"/>
          </a:p>
        </p:txBody>
      </p:sp>
      <p:sp>
        <p:nvSpPr>
          <p:cNvPr id="15" name="Номер слайда 14"/>
          <p:cNvSpPr>
            <a:spLocks noGrp="1"/>
          </p:cNvSpPr>
          <p:nvPr>
            <p:ph type="sldNum" sz="quarter" idx="15"/>
          </p:nvPr>
        </p:nvSpPr>
        <p:spPr/>
        <p:txBody>
          <a:bodyPr/>
          <a:lstStyle>
            <a:lvl1pPr algn="ctr">
              <a:defRPr/>
            </a:lvl1pPr>
          </a:lstStyle>
          <a:p>
            <a:fld id="{30C5DE55-1B51-4BE8-A471-2D8B73B4C5A0}" type="slidenum">
              <a:rPr lang="ru-RU" smtClean="0"/>
              <a:pPr/>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95585635-1A00-4023-A231-ECBC1AD4F787}" type="datetimeFigureOut">
              <a:rPr lang="ru-RU" smtClean="0"/>
              <a:pPr/>
              <a:t>26.01.2025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C5DE55-1B51-4BE8-A471-2D8B73B4C5A0}" type="slidenum">
              <a:rPr lang="ru-RU" smtClean="0"/>
              <a:pPr/>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95585635-1A00-4023-A231-ECBC1AD4F787}" type="datetimeFigureOut">
              <a:rPr lang="ru-RU" smtClean="0"/>
              <a:pPr/>
              <a:t>26.01.2025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0C5DE55-1B51-4BE8-A471-2D8B73B4C5A0}"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30C5DE55-1B51-4BE8-A471-2D8B73B4C5A0}" type="slidenum">
              <a:rPr lang="ru-RU" smtClean="0"/>
              <a:pPr/>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95585635-1A00-4023-A231-ECBC1AD4F787}" type="datetimeFigureOut">
              <a:rPr lang="ru-RU" smtClean="0"/>
              <a:pPr/>
              <a:t>26.01.2025</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95585635-1A00-4023-A231-ECBC1AD4F787}" type="datetimeFigureOut">
              <a:rPr lang="ru-RU" smtClean="0"/>
              <a:pPr/>
              <a:t>26.01.2025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0C5DE55-1B51-4BE8-A471-2D8B73B4C5A0}" type="slidenum">
              <a:rPr lang="ru-RU" smtClean="0"/>
              <a:pPr/>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5585635-1A00-4023-A231-ECBC1AD4F787}" type="datetimeFigureOut">
              <a:rPr lang="ru-RU" smtClean="0"/>
              <a:pPr/>
              <a:t>26.01.2025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0C5DE55-1B51-4BE8-A471-2D8B73B4C5A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95585635-1A00-4023-A231-ECBC1AD4F787}" type="datetimeFigureOut">
              <a:rPr lang="ru-RU" smtClean="0"/>
              <a:pPr/>
              <a:t>26.01.2025</a:t>
            </a:fld>
            <a:endParaRPr lang="ru-RU"/>
          </a:p>
        </p:txBody>
      </p:sp>
      <p:sp>
        <p:nvSpPr>
          <p:cNvPr id="9" name="Номер слайда 8"/>
          <p:cNvSpPr>
            <a:spLocks noGrp="1"/>
          </p:cNvSpPr>
          <p:nvPr>
            <p:ph type="sldNum" sz="quarter" idx="15"/>
          </p:nvPr>
        </p:nvSpPr>
        <p:spPr/>
        <p:txBody>
          <a:bodyPr/>
          <a:lstStyle/>
          <a:p>
            <a:fld id="{30C5DE55-1B51-4BE8-A471-2D8B73B4C5A0}" type="slidenum">
              <a:rPr lang="ru-RU" smtClean="0"/>
              <a:pPr/>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95585635-1A00-4023-A231-ECBC1AD4F787}" type="datetimeFigureOut">
              <a:rPr lang="ru-RU" smtClean="0"/>
              <a:pPr/>
              <a:t>26.01.2025</a:t>
            </a:fld>
            <a:endParaRPr lang="ru-RU"/>
          </a:p>
        </p:txBody>
      </p:sp>
      <p:sp>
        <p:nvSpPr>
          <p:cNvPr id="9" name="Номер слайда 8"/>
          <p:cNvSpPr>
            <a:spLocks noGrp="1"/>
          </p:cNvSpPr>
          <p:nvPr>
            <p:ph type="sldNum" sz="quarter" idx="11"/>
          </p:nvPr>
        </p:nvSpPr>
        <p:spPr/>
        <p:txBody>
          <a:bodyPr/>
          <a:lstStyle/>
          <a:p>
            <a:fld id="{30C5DE55-1B51-4BE8-A471-2D8B73B4C5A0}" type="slidenum">
              <a:rPr lang="ru-RU" smtClean="0"/>
              <a:pPr/>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95585635-1A00-4023-A231-ECBC1AD4F787}" type="datetimeFigureOut">
              <a:rPr lang="ru-RU" smtClean="0"/>
              <a:pPr/>
              <a:t>26.01.2025</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30C5DE55-1B51-4BE8-A471-2D8B73B4C5A0}" type="slidenum">
              <a:rPr lang="ru-RU" smtClean="0"/>
              <a:pPr/>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http://leaderschool.kz/public/storage/images/25/2.png"/>
          <p:cNvPicPr/>
          <p:nvPr/>
        </p:nvPicPr>
        <p:blipFill>
          <a:blip r:embed="rId2">
            <a:extLst>
              <a:ext uri="{28A0092B-C50C-407E-A947-70E740481C1C}">
                <a14:useLocalDpi xmlns:a14="http://schemas.microsoft.com/office/drawing/2010/main" val="0"/>
              </a:ext>
            </a:extLst>
          </a:blip>
          <a:srcRect/>
          <a:stretch>
            <a:fillRect/>
          </a:stretch>
        </p:blipFill>
        <p:spPr bwMode="auto">
          <a:xfrm>
            <a:off x="-36512" y="0"/>
            <a:ext cx="9180512" cy="6858000"/>
          </a:xfrm>
          <a:prstGeom prst="rect">
            <a:avLst/>
          </a:prstGeom>
          <a:noFill/>
          <a:ln>
            <a:noFill/>
          </a:ln>
        </p:spPr>
      </p:pic>
      <p:sp>
        <p:nvSpPr>
          <p:cNvPr id="2" name="Содержимое 1"/>
          <p:cNvSpPr>
            <a:spLocks noGrp="1"/>
          </p:cNvSpPr>
          <p:nvPr>
            <p:ph idx="1"/>
          </p:nvPr>
        </p:nvSpPr>
        <p:spPr>
          <a:xfrm>
            <a:off x="457200" y="1524000"/>
            <a:ext cx="8229600" cy="5217368"/>
          </a:xfrm>
        </p:spPr>
        <p:txBody>
          <a:bodyPr>
            <a:normAutofit lnSpcReduction="10000"/>
          </a:bodyPr>
          <a:lstStyle/>
          <a:p>
            <a:endParaRPr lang="ru-RU" sz="4400" dirty="0" smtClean="0">
              <a:solidFill>
                <a:schemeClr val="accent6">
                  <a:lumMod val="75000"/>
                </a:schemeClr>
              </a:solidFill>
            </a:endParaRPr>
          </a:p>
          <a:p>
            <a:endParaRPr lang="ru-RU" sz="4400" dirty="0">
              <a:solidFill>
                <a:schemeClr val="accent6">
                  <a:lumMod val="75000"/>
                </a:schemeClr>
              </a:solidFill>
            </a:endParaRPr>
          </a:p>
          <a:p>
            <a:endParaRPr lang="ru-RU" sz="4400" dirty="0" smtClean="0">
              <a:solidFill>
                <a:schemeClr val="accent6">
                  <a:lumMod val="75000"/>
                </a:schemeClr>
              </a:solidFill>
            </a:endParaRPr>
          </a:p>
          <a:p>
            <a:endParaRPr lang="ru-RU" sz="4400" dirty="0">
              <a:solidFill>
                <a:schemeClr val="accent6">
                  <a:lumMod val="75000"/>
                </a:schemeClr>
              </a:solidFill>
            </a:endParaRPr>
          </a:p>
          <a:p>
            <a:pPr algn="ctr"/>
            <a:endParaRPr lang="ru-RU" sz="3600" dirty="0" smtClean="0">
              <a:solidFill>
                <a:schemeClr val="accent6">
                  <a:lumMod val="75000"/>
                </a:schemeClr>
              </a:solidFill>
            </a:endParaRPr>
          </a:p>
          <a:p>
            <a:pPr algn="ctr"/>
            <a:endParaRPr lang="ru-RU" sz="3600" dirty="0">
              <a:solidFill>
                <a:schemeClr val="accent6">
                  <a:lumMod val="75000"/>
                </a:schemeClr>
              </a:solidFill>
            </a:endParaRPr>
          </a:p>
          <a:p>
            <a:pPr algn="ctr"/>
            <a:r>
              <a:rPr lang="ru-RU" sz="3600" dirty="0" smtClean="0">
                <a:solidFill>
                  <a:schemeClr val="accent6">
                    <a:lumMod val="75000"/>
                  </a:schemeClr>
                </a:solidFill>
              </a:rPr>
              <a:t>Научно-практическая конференция «НАУКА. ТВОРЧЕСТВО. ПОИСК»</a:t>
            </a:r>
            <a:endParaRPr lang="ru-RU" sz="3600" dirty="0">
              <a:solidFill>
                <a:schemeClr val="accent6">
                  <a:lumMod val="75000"/>
                </a:schemeClr>
              </a:solidFill>
            </a:endParaRPr>
          </a:p>
        </p:txBody>
      </p:sp>
      <p:sp>
        <p:nvSpPr>
          <p:cNvPr id="3" name="Заголовок 2"/>
          <p:cNvSpPr>
            <a:spLocks noGrp="1"/>
          </p:cNvSpPr>
          <p:nvPr>
            <p:ph type="title"/>
          </p:nvPr>
        </p:nvSpPr>
        <p:spPr>
          <a:xfrm>
            <a:off x="457200" y="152400"/>
            <a:ext cx="8229600" cy="1188368"/>
          </a:xfrm>
        </p:spPr>
        <p:txBody>
          <a:bodyPr>
            <a:normAutofit/>
          </a:bodyPr>
          <a:lstStyle/>
          <a:p>
            <a:pPr algn="ctr"/>
            <a:r>
              <a:rPr lang="ru-RU" sz="3200" dirty="0" smtClean="0">
                <a:solidFill>
                  <a:schemeClr val="accent6">
                    <a:lumMod val="75000"/>
                  </a:schemeClr>
                </a:solidFill>
              </a:rPr>
              <a:t>ГБОУ СПО ЛНР «Луганский техникум-интернат»</a:t>
            </a:r>
            <a:endParaRPr lang="ru-RU" sz="3200" dirty="0">
              <a:solidFill>
                <a:schemeClr val="accent6">
                  <a:lumMod val="75000"/>
                </a:schemeClr>
              </a:solidFill>
            </a:endParaRPr>
          </a:p>
        </p:txBody>
      </p:sp>
    </p:spTree>
    <p:extLst>
      <p:ext uri="{BB962C8B-B14F-4D97-AF65-F5344CB8AC3E}">
        <p14:creationId xmlns:p14="http://schemas.microsoft.com/office/powerpoint/2010/main" val="3319506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611560" y="476672"/>
            <a:ext cx="8219256" cy="2196480"/>
          </a:xfrm>
        </p:spPr>
        <p:txBody>
          <a:bodyPr>
            <a:normAutofit fontScale="90000"/>
          </a:bodyPr>
          <a:lstStyle/>
          <a:p>
            <a:pPr algn="ctr"/>
            <a:r>
              <a:rPr lang="ru-RU" sz="2400" dirty="0">
                <a:solidFill>
                  <a:srgbClr val="222222"/>
                </a:solidFill>
                <a:latin typeface="Times New Roman" panose="02020603050405020304" pitchFamily="18" charset="0"/>
                <a:cs typeface="Times New Roman" panose="02020603050405020304" pitchFamily="18" charset="0"/>
              </a:rPr>
              <a:t>Одним их важнейших факторов, приведшим советский народ к победе в Великой Отечественной Войне являлось преобладание в области войны тайной. Беспрецедентное мужество советских разведчиков, вера в идеалы справедливости и любовь к Родине творили чудеса.</a:t>
            </a:r>
            <a:r>
              <a:rPr lang="ru-RU" sz="4400" dirty="0">
                <a:latin typeface="Times New Roman" panose="02020603050405020304" pitchFamily="18" charset="0"/>
                <a:cs typeface="Times New Roman" panose="02020603050405020304" pitchFamily="18" charset="0"/>
              </a:rPr>
              <a:t/>
            </a:r>
            <a:br>
              <a:rPr lang="ru-RU" sz="4400" dirty="0">
                <a:latin typeface="Times New Roman" panose="02020603050405020304" pitchFamily="18" charset="0"/>
                <a:cs typeface="Times New Roman" panose="02020603050405020304" pitchFamily="18" charset="0"/>
              </a:rPr>
            </a:br>
            <a:endParaRPr lang="ru-RU" dirty="0"/>
          </a:p>
        </p:txBody>
      </p:sp>
      <p:pic>
        <p:nvPicPr>
          <p:cNvPr id="4" name="Объект 3"/>
          <p:cNvPicPr>
            <a:picLocks noGrp="1" noChangeAspect="1"/>
          </p:cNvPicPr>
          <p:nvPr>
            <p:ph idx="1"/>
          </p:nvPr>
        </p:nvPicPr>
        <p:blipFill>
          <a:blip r:embed="rId2"/>
          <a:stretch>
            <a:fillRect/>
          </a:stretch>
        </p:blipFill>
        <p:spPr>
          <a:xfrm>
            <a:off x="1547664" y="2780928"/>
            <a:ext cx="6048672" cy="3744416"/>
          </a:xfrm>
          <a:prstGeom prst="rect">
            <a:avLst/>
          </a:prstGeom>
        </p:spPr>
      </p:pic>
    </p:spTree>
    <p:extLst>
      <p:ext uri="{BB962C8B-B14F-4D97-AF65-F5344CB8AC3E}">
        <p14:creationId xmlns:p14="http://schemas.microsoft.com/office/powerpoint/2010/main" val="13938642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ru-RU" sz="2000" dirty="0">
                <a:solidFill>
                  <a:srgbClr val="000000"/>
                </a:solidFill>
                <a:latin typeface="Times New Roman" panose="02020603050405020304" pitchFamily="18" charset="0"/>
                <a:cs typeface="Times New Roman" panose="02020603050405020304" pitchFamily="18" charset="0"/>
              </a:rPr>
              <a:t>Это разведчики, которые работали за границей под прикрытием и добывала тайную информацию о планах военного руководства иностранных государств. Например, в Британии действовала сеть агентов, которые работали на СССР. Однако, Сталин с недоверием к ним относился!</a:t>
            </a:r>
            <a:endParaRPr lang="ru-RU" sz="2000" dirty="0">
              <a:latin typeface="Times New Roman" panose="02020603050405020304" pitchFamily="18" charset="0"/>
              <a:cs typeface="Times New Roman" panose="02020603050405020304" pitchFamily="18" charset="0"/>
            </a:endParaRPr>
          </a:p>
          <a:p>
            <a:endParaRPr lang="ru-RU" dirty="0"/>
          </a:p>
        </p:txBody>
      </p:sp>
      <p:sp>
        <p:nvSpPr>
          <p:cNvPr id="3" name="Заголовок 2"/>
          <p:cNvSpPr>
            <a:spLocks noGrp="1"/>
          </p:cNvSpPr>
          <p:nvPr>
            <p:ph type="title"/>
          </p:nvPr>
        </p:nvSpPr>
        <p:spPr/>
        <p:txBody>
          <a:bodyPr/>
          <a:lstStyle/>
          <a:p>
            <a:pPr algn="ctr"/>
            <a:r>
              <a:rPr lang="ru-RU" dirty="0">
                <a:solidFill>
                  <a:srgbClr val="00B050"/>
                </a:solidFill>
                <a:latin typeface="Times New Roman" panose="02020603050405020304" pitchFamily="18" charset="0"/>
                <a:cs typeface="Times New Roman" panose="02020603050405020304" pitchFamily="18" charset="0"/>
              </a:rPr>
              <a:t>Агентура за рубежом</a:t>
            </a:r>
            <a:endParaRPr lang="ru-RU" dirty="0">
              <a:solidFill>
                <a:srgbClr val="00B050"/>
              </a:solidFill>
            </a:endParaRPr>
          </a:p>
        </p:txBody>
      </p:sp>
      <p:pic>
        <p:nvPicPr>
          <p:cNvPr id="4" name="Объект 4"/>
          <p:cNvPicPr>
            <a:picLocks noChangeAspect="1"/>
          </p:cNvPicPr>
          <p:nvPr/>
        </p:nvPicPr>
        <p:blipFill>
          <a:blip r:embed="rId2"/>
          <a:stretch>
            <a:fillRect/>
          </a:stretch>
        </p:blipFill>
        <p:spPr>
          <a:xfrm>
            <a:off x="2483768" y="3356992"/>
            <a:ext cx="4497034" cy="2815429"/>
          </a:xfrm>
          <a:prstGeom prst="rect">
            <a:avLst/>
          </a:prstGeom>
        </p:spPr>
      </p:pic>
    </p:spTree>
    <p:extLst>
      <p:ext uri="{BB962C8B-B14F-4D97-AF65-F5344CB8AC3E}">
        <p14:creationId xmlns:p14="http://schemas.microsoft.com/office/powerpoint/2010/main" val="2297105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764704"/>
            <a:ext cx="7924800" cy="1512168"/>
          </a:xfrm>
        </p:spPr>
        <p:txBody>
          <a:bodyPr/>
          <a:lstStyle/>
          <a:p>
            <a:pPr algn="ctr"/>
            <a:r>
              <a:rPr lang="ru-RU" b="1" dirty="0">
                <a:solidFill>
                  <a:srgbClr val="006600"/>
                </a:solidFill>
                <a:latin typeface="MS PMincho" panose="02020600040205080304" pitchFamily="18" charset="-128"/>
                <a:ea typeface="MS PMincho" panose="02020600040205080304" pitchFamily="18" charset="-128"/>
              </a:rPr>
              <a:t>СМЕРШ</a:t>
            </a:r>
            <a:br>
              <a:rPr lang="ru-RU" b="1" dirty="0">
                <a:solidFill>
                  <a:srgbClr val="006600"/>
                </a:solidFill>
                <a:latin typeface="MS PMincho" panose="02020600040205080304" pitchFamily="18" charset="-128"/>
                <a:ea typeface="MS PMincho" panose="02020600040205080304" pitchFamily="18" charset="-128"/>
              </a:rPr>
            </a:br>
            <a:endParaRPr lang="ru-RU" dirty="0"/>
          </a:p>
        </p:txBody>
      </p:sp>
      <p:sp>
        <p:nvSpPr>
          <p:cNvPr id="3" name="Текст 2"/>
          <p:cNvSpPr>
            <a:spLocks noGrp="1"/>
          </p:cNvSpPr>
          <p:nvPr>
            <p:ph type="body" idx="1"/>
          </p:nvPr>
        </p:nvSpPr>
        <p:spPr>
          <a:xfrm>
            <a:off x="685800" y="1556792"/>
            <a:ext cx="7924800" cy="3528392"/>
          </a:xfrm>
        </p:spPr>
        <p:txBody>
          <a:bodyPr>
            <a:normAutofit fontScale="92500"/>
          </a:bodyPr>
          <a:lstStyle/>
          <a:p>
            <a:pPr algn="just"/>
            <a:r>
              <a:rPr lang="ru-RU" sz="2400" dirty="0">
                <a:solidFill>
                  <a:schemeClr val="bg1"/>
                </a:solidFill>
                <a:latin typeface="Times New Roman" panose="02020603050405020304" pitchFamily="18" charset="0"/>
                <a:cs typeface="Times New Roman" panose="02020603050405020304" pitchFamily="18" charset="0"/>
              </a:rPr>
              <a:t>19 апреля 1943 года постановлением Государственного комитета обороны СССР было создано легендарное управление советской военной контрразведки "СМЕРШ". Ведомство было преобразовано из бывшего Управления особых отделов НКВД СССР с передачей в ведение Народного комиссариата обороны СССР. Начальником его стал Виктор Абакумов. Главное управление "СМЕРШ" подчинялось непосредственно Иосифу Сталину как председателю Государственного комитета обороны.</a:t>
            </a:r>
          </a:p>
          <a:p>
            <a:endParaRPr lang="ru-RU" dirty="0"/>
          </a:p>
        </p:txBody>
      </p:sp>
    </p:spTree>
    <p:extLst>
      <p:ext uri="{BB962C8B-B14F-4D97-AF65-F5344CB8AC3E}">
        <p14:creationId xmlns:p14="http://schemas.microsoft.com/office/powerpoint/2010/main" val="23837390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836712"/>
            <a:ext cx="7924800" cy="864096"/>
          </a:xfrm>
        </p:spPr>
        <p:txBody>
          <a:bodyPr/>
          <a:lstStyle/>
          <a:p>
            <a:pPr algn="ctr"/>
            <a:r>
              <a:rPr lang="ru-RU" b="1" dirty="0">
                <a:solidFill>
                  <a:srgbClr val="006600"/>
                </a:solidFill>
                <a:latin typeface="MS PMincho" panose="02020600040205080304" pitchFamily="18" charset="-128"/>
                <a:ea typeface="MS PMincho" panose="02020600040205080304" pitchFamily="18" charset="-128"/>
              </a:rPr>
              <a:t>СМЕРШ</a:t>
            </a:r>
            <a:endParaRPr lang="ru-RU" dirty="0"/>
          </a:p>
        </p:txBody>
      </p:sp>
      <p:sp>
        <p:nvSpPr>
          <p:cNvPr id="3" name="Текст 2"/>
          <p:cNvSpPr>
            <a:spLocks noGrp="1"/>
          </p:cNvSpPr>
          <p:nvPr>
            <p:ph type="body" idx="1"/>
          </p:nvPr>
        </p:nvSpPr>
        <p:spPr>
          <a:xfrm>
            <a:off x="685800" y="2132856"/>
            <a:ext cx="7924800" cy="3810744"/>
          </a:xfrm>
        </p:spPr>
        <p:txBody>
          <a:bodyPr/>
          <a:lstStyle/>
          <a:p>
            <a:pPr algn="just"/>
            <a:r>
              <a:rPr lang="ru-RU" dirty="0">
                <a:solidFill>
                  <a:schemeClr val="bg1"/>
                </a:solidFill>
                <a:latin typeface="Times New Roman" panose="02020603050405020304" pitchFamily="18" charset="0"/>
                <a:cs typeface="Times New Roman" panose="02020603050405020304" pitchFamily="18" charset="0"/>
              </a:rPr>
              <a:t>Основными задачами органов контрразведки "СМЕРШ" были: борьба со шпионской, диверсионной, террористической и иной подрывной деятельностью иностранных разведок в частях и учреждениях Красной Армии и ВМФ, а также в тылу. Основными задачами органов контрразведки "СМЕРШ" были: борьба со шпионской, диверсионной, террористической и иной подрывной деятельностью иностранных разведок в частях и учреждениях Красной Армии и ВМФ, а также в тылу. </a:t>
            </a:r>
          </a:p>
          <a:p>
            <a:endParaRPr lang="ru-RU" dirty="0"/>
          </a:p>
        </p:txBody>
      </p:sp>
    </p:spTree>
    <p:extLst>
      <p:ext uri="{BB962C8B-B14F-4D97-AF65-F5344CB8AC3E}">
        <p14:creationId xmlns:p14="http://schemas.microsoft.com/office/powerpoint/2010/main" val="32179249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1124744"/>
            <a:ext cx="7924800" cy="1080120"/>
          </a:xfrm>
        </p:spPr>
        <p:txBody>
          <a:bodyPr/>
          <a:lstStyle/>
          <a:p>
            <a:pPr algn="ctr"/>
            <a:r>
              <a:rPr lang="ru-RU" b="1" dirty="0">
                <a:solidFill>
                  <a:srgbClr val="006600"/>
                </a:solidFill>
                <a:latin typeface="MS PMincho" panose="02020600040205080304" pitchFamily="18" charset="-128"/>
                <a:ea typeface="MS PMincho" panose="02020600040205080304" pitchFamily="18" charset="-128"/>
              </a:rPr>
              <a:t>КГБ</a:t>
            </a:r>
            <a:br>
              <a:rPr lang="ru-RU" b="1" dirty="0">
                <a:solidFill>
                  <a:srgbClr val="006600"/>
                </a:solidFill>
                <a:latin typeface="MS PMincho" panose="02020600040205080304" pitchFamily="18" charset="-128"/>
                <a:ea typeface="MS PMincho" panose="02020600040205080304" pitchFamily="18" charset="-128"/>
              </a:rPr>
            </a:br>
            <a:endParaRPr lang="ru-RU" dirty="0"/>
          </a:p>
        </p:txBody>
      </p:sp>
      <p:sp>
        <p:nvSpPr>
          <p:cNvPr id="3" name="Текст 2"/>
          <p:cNvSpPr>
            <a:spLocks noGrp="1"/>
          </p:cNvSpPr>
          <p:nvPr>
            <p:ph type="body" idx="1"/>
          </p:nvPr>
        </p:nvSpPr>
        <p:spPr>
          <a:xfrm>
            <a:off x="685800" y="1412776"/>
            <a:ext cx="7924800" cy="4530824"/>
          </a:xfrm>
        </p:spPr>
        <p:txBody>
          <a:bodyPr>
            <a:normAutofit/>
          </a:bodyPr>
          <a:lstStyle/>
          <a:p>
            <a:pPr algn="just"/>
            <a:r>
              <a:rPr lang="ru-RU" dirty="0">
                <a:solidFill>
                  <a:schemeClr val="bg1"/>
                </a:solidFill>
                <a:latin typeface="Times New Roman" panose="02020603050405020304" pitchFamily="18" charset="0"/>
                <a:cs typeface="Times New Roman" panose="02020603050405020304" pitchFamily="18" charset="0"/>
              </a:rPr>
              <a:t>13 марта 1954 года создан Комитет государственной безопасности (КГБ). В зону ответственности нового органа входили: внешняя разведка, контрразведка, оперативно-розыскная деятельность, охрана государственной границы СССР, охрана руководителей КПСС и правительства, организация и обеспечение правительственной связи, а также борьба с национализмом, инакомыслием, преступностью и антисоветской деятельностью.  3 декабря 1991 года президент СССР Михаил Горбачёв подписал закон «О реорганизации органов государственной безопасности». На основании документа КГБ СССР был упразднён.</a:t>
            </a:r>
          </a:p>
          <a:p>
            <a:endParaRPr lang="ru-RU" dirty="0"/>
          </a:p>
        </p:txBody>
      </p:sp>
    </p:spTree>
    <p:extLst>
      <p:ext uri="{BB962C8B-B14F-4D97-AF65-F5344CB8AC3E}">
        <p14:creationId xmlns:p14="http://schemas.microsoft.com/office/powerpoint/2010/main" val="40427195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1124744"/>
            <a:ext cx="7924800" cy="1155576"/>
          </a:xfrm>
        </p:spPr>
        <p:txBody>
          <a:bodyPr/>
          <a:lstStyle/>
          <a:p>
            <a:pPr algn="ctr"/>
            <a:r>
              <a:rPr lang="ru-RU" dirty="0"/>
              <a:t/>
            </a:r>
            <a:br>
              <a:rPr lang="ru-RU" dirty="0"/>
            </a:br>
            <a:r>
              <a:rPr lang="ru-RU" b="1" dirty="0">
                <a:solidFill>
                  <a:srgbClr val="006600"/>
                </a:solidFill>
                <a:latin typeface="MS PMincho" panose="02020600040205080304" pitchFamily="18" charset="-128"/>
                <a:ea typeface="MS PMincho" panose="02020600040205080304" pitchFamily="18" charset="-128"/>
              </a:rPr>
              <a:t>История военной разведки в России</a:t>
            </a:r>
            <a:br>
              <a:rPr lang="ru-RU" b="1" dirty="0">
                <a:solidFill>
                  <a:srgbClr val="006600"/>
                </a:solidFill>
                <a:latin typeface="MS PMincho" panose="02020600040205080304" pitchFamily="18" charset="-128"/>
                <a:ea typeface="MS PMincho" panose="02020600040205080304" pitchFamily="18" charset="-128"/>
              </a:rPr>
            </a:br>
            <a:endParaRPr lang="ru-RU" dirty="0"/>
          </a:p>
        </p:txBody>
      </p:sp>
      <p:sp>
        <p:nvSpPr>
          <p:cNvPr id="3" name="Текст 2"/>
          <p:cNvSpPr>
            <a:spLocks noGrp="1"/>
          </p:cNvSpPr>
          <p:nvPr>
            <p:ph type="body" idx="1"/>
          </p:nvPr>
        </p:nvSpPr>
        <p:spPr>
          <a:xfrm>
            <a:off x="685800" y="1772816"/>
            <a:ext cx="7924800" cy="4170784"/>
          </a:xfrm>
        </p:spPr>
        <p:txBody>
          <a:bodyPr>
            <a:noAutofit/>
          </a:bodyPr>
          <a:lstStyle/>
          <a:p>
            <a:pPr algn="ctr"/>
            <a:r>
              <a:rPr lang="ru-RU" sz="2400" dirty="0">
                <a:solidFill>
                  <a:schemeClr val="bg1"/>
                </a:solidFill>
                <a:latin typeface="Times New Roman" panose="02020603050405020304" pitchFamily="18" charset="0"/>
                <a:cs typeface="Times New Roman" panose="02020603050405020304" pitchFamily="18" charset="0"/>
              </a:rPr>
              <a:t>«Лихие 90-е» оказались самыми тяжёлыми для военных разведчиков за всю их историю. Президент Борис Ельцин был убежден, что военных врагов у России больше нет, значит, и военная разведка в её прежнем виде не нужна. </a:t>
            </a:r>
          </a:p>
          <a:p>
            <a:pPr algn="ctr"/>
            <a:endParaRPr lang="ru-RU" sz="2400" dirty="0">
              <a:solidFill>
                <a:schemeClr val="bg1"/>
              </a:solidFill>
              <a:latin typeface="Times New Roman" panose="02020603050405020304" pitchFamily="18" charset="0"/>
              <a:cs typeface="Times New Roman" panose="02020603050405020304" pitchFamily="18" charset="0"/>
            </a:endParaRPr>
          </a:p>
          <a:p>
            <a:pPr algn="ctr"/>
            <a:r>
              <a:rPr lang="ru-RU" sz="2400" dirty="0">
                <a:solidFill>
                  <a:schemeClr val="bg1"/>
                </a:solidFill>
                <a:latin typeface="Times New Roman" panose="02020603050405020304" pitchFamily="18" charset="0"/>
                <a:cs typeface="Times New Roman" panose="02020603050405020304" pitchFamily="18" charset="0"/>
              </a:rPr>
              <a:t>Однако служба ГРУ не исчезла ее реорганизовали. И появился спецназ ГРУ. Отряды бойцов ведомства принимали участие в боях в :Афганистане, Чечне .Спецназ ГРУ ликвидировал: Дудаева и Хаттаба, Бараева и Масхадова. </a:t>
            </a:r>
          </a:p>
          <a:p>
            <a:endParaRPr lang="ru-RU" sz="2400" dirty="0"/>
          </a:p>
        </p:txBody>
      </p:sp>
    </p:spTree>
    <p:extLst>
      <p:ext uri="{BB962C8B-B14F-4D97-AF65-F5344CB8AC3E}">
        <p14:creationId xmlns:p14="http://schemas.microsoft.com/office/powerpoint/2010/main" val="28765219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A04BD67F-E469-4657-981D-883005AE653D}"/>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26217" r="30811"/>
          <a:stretch/>
        </p:blipFill>
        <p:spPr>
          <a:xfrm>
            <a:off x="2699792" y="260648"/>
            <a:ext cx="3582345" cy="6252434"/>
          </a:xfrm>
          <a:prstGeom prst="rect">
            <a:avLst/>
          </a:prstGeom>
        </p:spPr>
      </p:pic>
    </p:spTree>
    <p:extLst>
      <p:ext uri="{BB962C8B-B14F-4D97-AF65-F5344CB8AC3E}">
        <p14:creationId xmlns:p14="http://schemas.microsoft.com/office/powerpoint/2010/main" val="6172738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48680"/>
            <a:ext cx="7924800" cy="1728192"/>
          </a:xfrm>
        </p:spPr>
        <p:txBody>
          <a:bodyPr/>
          <a:lstStyle/>
          <a:p>
            <a:pPr algn="ctr"/>
            <a:r>
              <a:rPr lang="ru-RU" b="1" dirty="0">
                <a:solidFill>
                  <a:srgbClr val="006600"/>
                </a:solidFill>
                <a:latin typeface="MS PMincho" panose="02020600040205080304" pitchFamily="18" charset="-128"/>
                <a:ea typeface="MS PMincho" panose="02020600040205080304" pitchFamily="18" charset="-128"/>
              </a:rPr>
              <a:t>Внешняя разведка</a:t>
            </a:r>
            <a:br>
              <a:rPr lang="ru-RU" b="1" dirty="0">
                <a:solidFill>
                  <a:srgbClr val="006600"/>
                </a:solidFill>
                <a:latin typeface="MS PMincho" panose="02020600040205080304" pitchFamily="18" charset="-128"/>
                <a:ea typeface="MS PMincho" panose="02020600040205080304" pitchFamily="18" charset="-128"/>
              </a:rPr>
            </a:br>
            <a:endParaRPr lang="ru-RU" dirty="0"/>
          </a:p>
        </p:txBody>
      </p:sp>
      <p:sp>
        <p:nvSpPr>
          <p:cNvPr id="3" name="Текст 2"/>
          <p:cNvSpPr>
            <a:spLocks noGrp="1"/>
          </p:cNvSpPr>
          <p:nvPr>
            <p:ph type="body" idx="1"/>
          </p:nvPr>
        </p:nvSpPr>
        <p:spPr>
          <a:xfrm>
            <a:off x="685800" y="1700808"/>
            <a:ext cx="7924800" cy="4242792"/>
          </a:xfrm>
        </p:spPr>
        <p:txBody>
          <a:bodyPr/>
          <a:lstStyle/>
          <a:p>
            <a:r>
              <a:rPr lang="ru-RU" sz="2200" dirty="0">
                <a:solidFill>
                  <a:schemeClr val="bg1"/>
                </a:solidFill>
                <a:latin typeface="Times New Roman" panose="02020603050405020304" pitchFamily="18" charset="0"/>
                <a:cs typeface="Times New Roman" panose="02020603050405020304" pitchFamily="18" charset="0"/>
              </a:rPr>
              <a:t>Служба внешней разведки РФ (СВР) – засекреченное и очень важное подразделение в общей системе сил, обеспечивающих безопасность страны. В полномочия службы входит вербовка пожелавших сотрудничать зарубежных граждан, зашифровка личных данных агентов и кадрового состава, негласное использование любых средств и методов, не наносящих урон природе и людям. Непосредственное, стратегическое руководство разведывательными органами России лежит на президенте страны.</a:t>
            </a:r>
          </a:p>
          <a:p>
            <a:endParaRPr lang="ru-RU" dirty="0"/>
          </a:p>
        </p:txBody>
      </p:sp>
    </p:spTree>
    <p:extLst>
      <p:ext uri="{BB962C8B-B14F-4D97-AF65-F5344CB8AC3E}">
        <p14:creationId xmlns:p14="http://schemas.microsoft.com/office/powerpoint/2010/main" val="2658954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a:extLst>
              <a:ext uri="{FF2B5EF4-FFF2-40B4-BE49-F238E27FC236}">
                <a16:creationId xmlns:a16="http://schemas.microsoft.com/office/drawing/2014/main" id="{521CEB7C-D529-4F70-A3C6-0057B25F4CED}"/>
              </a:ext>
            </a:extLst>
          </p:cNvPr>
          <p:cNvPicPr>
            <a:picLocks noGrp="1" noChangeAspect="1"/>
          </p:cNvPicPr>
          <p:nvPr>
            <p:ph sz="half" idx="1"/>
          </p:nvPr>
        </p:nvPicPr>
        <p:blipFill>
          <a:blip r:embed="rId2"/>
          <a:stretch>
            <a:fillRect/>
          </a:stretch>
        </p:blipFill>
        <p:spPr>
          <a:xfrm>
            <a:off x="535930" y="1412776"/>
            <a:ext cx="3901778" cy="4348113"/>
          </a:xfrm>
          <a:prstGeom prst="rect">
            <a:avLst/>
          </a:prstGeom>
        </p:spPr>
      </p:pic>
      <p:pic>
        <p:nvPicPr>
          <p:cNvPr id="6" name="Объект 5">
            <a:extLst>
              <a:ext uri="{FF2B5EF4-FFF2-40B4-BE49-F238E27FC236}">
                <a16:creationId xmlns:a16="http://schemas.microsoft.com/office/drawing/2014/main" id="{922A8FD2-7D38-4A33-9FAD-C1B434743B54}"/>
              </a:ext>
            </a:extLst>
          </p:cNvPr>
          <p:cNvPicPr>
            <a:picLocks noGrp="1" noChangeAspect="1"/>
          </p:cNvPicPr>
          <p:nvPr>
            <p:ph sz="half" idx="2"/>
          </p:nvPr>
        </p:nvPicPr>
        <p:blipFill>
          <a:blip r:embed="rId3"/>
          <a:stretch>
            <a:fillRect/>
          </a:stretch>
        </p:blipFill>
        <p:spPr>
          <a:xfrm>
            <a:off x="4711688" y="1843869"/>
            <a:ext cx="3932261" cy="3932261"/>
          </a:xfrm>
          <a:prstGeom prst="rect">
            <a:avLst/>
          </a:prstGeom>
        </p:spPr>
      </p:pic>
    </p:spTree>
    <p:extLst>
      <p:ext uri="{BB962C8B-B14F-4D97-AF65-F5344CB8AC3E}">
        <p14:creationId xmlns:p14="http://schemas.microsoft.com/office/powerpoint/2010/main" val="42410183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404664"/>
            <a:ext cx="7924800" cy="1512168"/>
          </a:xfrm>
        </p:spPr>
        <p:txBody>
          <a:bodyPr/>
          <a:lstStyle/>
          <a:p>
            <a:pPr algn="ctr"/>
            <a:r>
              <a:rPr lang="ru-RU" b="1" dirty="0">
                <a:solidFill>
                  <a:srgbClr val="006600"/>
                </a:solidFill>
                <a:latin typeface="MS PMincho" panose="02020600040205080304" pitchFamily="18" charset="-128"/>
                <a:ea typeface="MS PMincho" panose="02020600040205080304" pitchFamily="18" charset="-128"/>
              </a:rPr>
              <a:t>Знаменитые разведчики</a:t>
            </a:r>
            <a:br>
              <a:rPr lang="ru-RU" b="1" dirty="0">
                <a:solidFill>
                  <a:srgbClr val="006600"/>
                </a:solidFill>
                <a:latin typeface="MS PMincho" panose="02020600040205080304" pitchFamily="18" charset="-128"/>
                <a:ea typeface="MS PMincho" panose="02020600040205080304" pitchFamily="18" charset="-128"/>
              </a:rPr>
            </a:br>
            <a:endParaRPr lang="ru-RU" dirty="0"/>
          </a:p>
        </p:txBody>
      </p:sp>
      <p:sp>
        <p:nvSpPr>
          <p:cNvPr id="3" name="Текст 2"/>
          <p:cNvSpPr>
            <a:spLocks noGrp="1"/>
          </p:cNvSpPr>
          <p:nvPr>
            <p:ph type="body" idx="1"/>
          </p:nvPr>
        </p:nvSpPr>
        <p:spPr>
          <a:xfrm>
            <a:off x="685800" y="1556792"/>
            <a:ext cx="7924800" cy="4386808"/>
          </a:xfrm>
        </p:spPr>
        <p:txBody>
          <a:bodyPr>
            <a:normAutofit/>
          </a:bodyPr>
          <a:lstStyle/>
          <a:p>
            <a:r>
              <a:rPr lang="ru-RU" sz="2400" dirty="0">
                <a:solidFill>
                  <a:schemeClr val="bg1"/>
                </a:solidFill>
                <a:latin typeface="Times New Roman" panose="02020603050405020304" pitchFamily="18" charset="0"/>
                <a:cs typeface="Times New Roman" panose="02020603050405020304" pitchFamily="18" charset="0"/>
              </a:rPr>
              <a:t>О разведчиках мало информации поступает в массы. Потому, что они ведут секретную работу.  Однако есть информация о разведчиках в  период с 1918 года свыше семисот разведчиков стали Героями Советского Союза и Российской Федерации. Знаменитыми разведчиками являются:  </a:t>
            </a:r>
            <a:r>
              <a:rPr lang="ru-RU" sz="2400" b="1" dirty="0">
                <a:solidFill>
                  <a:schemeClr val="bg1"/>
                </a:solidFill>
                <a:latin typeface="Times New Roman" panose="02020603050405020304" pitchFamily="18" charset="0"/>
                <a:cs typeface="Times New Roman" panose="02020603050405020304" pitchFamily="18" charset="0"/>
              </a:rPr>
              <a:t>Рихард Зорге</a:t>
            </a:r>
            <a:r>
              <a:rPr lang="ru-RU" sz="2400" dirty="0">
                <a:solidFill>
                  <a:schemeClr val="bg1"/>
                </a:solidFill>
                <a:latin typeface="Times New Roman" panose="02020603050405020304" pitchFamily="18" charset="0"/>
                <a:cs typeface="Times New Roman" panose="02020603050405020304" pitchFamily="18" charset="0"/>
              </a:rPr>
              <a:t>, </a:t>
            </a:r>
            <a:r>
              <a:rPr lang="ru-RU" sz="2400" b="1" dirty="0">
                <a:solidFill>
                  <a:schemeClr val="bg1"/>
                </a:solidFill>
                <a:latin typeface="Times New Roman" panose="02020603050405020304" pitchFamily="18" charset="0"/>
                <a:cs typeface="Times New Roman" panose="02020603050405020304" pitchFamily="18" charset="0"/>
              </a:rPr>
              <a:t>Ян Черняк</a:t>
            </a:r>
            <a:r>
              <a:rPr lang="ru-RU" sz="2400" dirty="0" smtClean="0">
                <a:solidFill>
                  <a:schemeClr val="bg1"/>
                </a:solidFill>
                <a:latin typeface="Times New Roman" panose="02020603050405020304" pitchFamily="18" charset="0"/>
                <a:cs typeface="Times New Roman" panose="02020603050405020304" pitchFamily="18" charset="0"/>
              </a:rPr>
              <a:t>, </a:t>
            </a:r>
            <a:r>
              <a:rPr lang="ru-RU" sz="2400" b="1" dirty="0">
                <a:solidFill>
                  <a:schemeClr val="bg1"/>
                </a:solidFill>
                <a:latin typeface="Times New Roman" panose="02020603050405020304" pitchFamily="18" charset="0"/>
                <a:cs typeface="Times New Roman" panose="02020603050405020304" pitchFamily="18" charset="0"/>
              </a:rPr>
              <a:t>Жорж </a:t>
            </a:r>
            <a:r>
              <a:rPr lang="ru-RU" sz="2400" b="1" dirty="0" smtClean="0">
                <a:solidFill>
                  <a:schemeClr val="bg1"/>
                </a:solidFill>
                <a:latin typeface="Times New Roman" panose="02020603050405020304" pitchFamily="18" charset="0"/>
                <a:cs typeface="Times New Roman" panose="02020603050405020304" pitchFamily="18" charset="0"/>
              </a:rPr>
              <a:t>Коваль,</a:t>
            </a:r>
            <a:r>
              <a:rPr lang="ru-RU" sz="2400" b="1" dirty="0">
                <a:solidFill>
                  <a:schemeClr val="bg1"/>
                </a:solidFill>
                <a:latin typeface="Times New Roman" panose="02020603050405020304" pitchFamily="18" charset="0"/>
                <a:cs typeface="Times New Roman" panose="02020603050405020304" pitchFamily="18" charset="0"/>
              </a:rPr>
              <a:t> Игорь Дмитриевич </a:t>
            </a:r>
            <a:r>
              <a:rPr lang="ru-RU" sz="2400" b="1" dirty="0" err="1">
                <a:solidFill>
                  <a:schemeClr val="bg1"/>
                </a:solidFill>
                <a:latin typeface="Times New Roman" panose="02020603050405020304" pitchFamily="18" charset="0"/>
                <a:cs typeface="Times New Roman" panose="02020603050405020304" pitchFamily="18" charset="0"/>
              </a:rPr>
              <a:t>Сергун</a:t>
            </a:r>
            <a:r>
              <a:rPr lang="ru-RU" sz="2400" dirty="0" smtClean="0">
                <a:solidFill>
                  <a:schemeClr val="bg1"/>
                </a:solidFill>
                <a:latin typeface="Times New Roman" panose="02020603050405020304" pitchFamily="18" charset="0"/>
                <a:cs typeface="Times New Roman" panose="02020603050405020304" pitchFamily="18" charset="0"/>
              </a:rPr>
              <a:t>. </a:t>
            </a:r>
            <a:r>
              <a:rPr lang="ru-RU" sz="2400" dirty="0">
                <a:solidFill>
                  <a:schemeClr val="bg1"/>
                </a:solidFill>
                <a:latin typeface="Times New Roman" panose="02020603050405020304" pitchFamily="18" charset="0"/>
                <a:cs typeface="Times New Roman" panose="02020603050405020304" pitchFamily="18" charset="0"/>
              </a:rPr>
              <a:t>Эти и другие военные разведчики, внесли огромный вклад в безопасность нашего государства. </a:t>
            </a:r>
          </a:p>
          <a:p>
            <a:endParaRPr lang="ru-RU" sz="2400" dirty="0">
              <a:solidFill>
                <a:schemeClr val="bg1"/>
              </a:solidFill>
            </a:endParaRPr>
          </a:p>
        </p:txBody>
      </p:sp>
    </p:spTree>
    <p:extLst>
      <p:ext uri="{BB962C8B-B14F-4D97-AF65-F5344CB8AC3E}">
        <p14:creationId xmlns:p14="http://schemas.microsoft.com/office/powerpoint/2010/main" val="12606814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4788024" y="3717032"/>
            <a:ext cx="3974976" cy="1125772"/>
          </a:xfrm>
        </p:spPr>
        <p:txBody>
          <a:bodyPr/>
          <a:lstStyle/>
          <a:p>
            <a:r>
              <a:rPr lang="ru-RU" dirty="0" smtClean="0"/>
              <a:t>Докладчик: </a:t>
            </a:r>
          </a:p>
          <a:p>
            <a:r>
              <a:rPr lang="ru-RU" dirty="0" smtClean="0"/>
              <a:t>Тищенко Александра группа 335</a:t>
            </a:r>
            <a:endParaRPr lang="ru-RU" dirty="0"/>
          </a:p>
        </p:txBody>
      </p:sp>
      <p:sp>
        <p:nvSpPr>
          <p:cNvPr id="2" name="Заголовок 1"/>
          <p:cNvSpPr>
            <a:spLocks noGrp="1"/>
          </p:cNvSpPr>
          <p:nvPr>
            <p:ph type="ctrTitle"/>
          </p:nvPr>
        </p:nvSpPr>
        <p:spPr>
          <a:xfrm>
            <a:off x="457200" y="1700808"/>
            <a:ext cx="8305800" cy="1800200"/>
          </a:xfrm>
        </p:spPr>
        <p:txBody>
          <a:bodyPr/>
          <a:lstStyle/>
          <a:p>
            <a:r>
              <a:rPr lang="ru-RU" b="1" dirty="0">
                <a:effectLst/>
              </a:rPr>
              <a:t>Столетняя история </a:t>
            </a:r>
            <a:r>
              <a:rPr lang="ru-RU" b="1" dirty="0" smtClean="0">
                <a:effectLst/>
              </a:rPr>
              <a:t/>
            </a:r>
            <a:br>
              <a:rPr lang="ru-RU" b="1" dirty="0" smtClean="0">
                <a:effectLst/>
              </a:rPr>
            </a:br>
            <a:r>
              <a:rPr lang="ru-RU" b="1" dirty="0" smtClean="0">
                <a:effectLst/>
              </a:rPr>
              <a:t>тайных дел</a:t>
            </a:r>
            <a:r>
              <a:rPr lang="ru-RU" b="1" dirty="0">
                <a:effectLst/>
              </a:rPr>
              <a:t/>
            </a:r>
            <a:br>
              <a:rPr lang="ru-RU" b="1" dirty="0">
                <a:effectLst/>
              </a:rPr>
            </a:br>
            <a:endParaRPr lang="ru-RU" dirty="0"/>
          </a:p>
        </p:txBody>
      </p:sp>
    </p:spTree>
    <p:extLst>
      <p:ext uri="{BB962C8B-B14F-4D97-AF65-F5344CB8AC3E}">
        <p14:creationId xmlns:p14="http://schemas.microsoft.com/office/powerpoint/2010/main" val="19878160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685800" y="476672"/>
            <a:ext cx="4894312" cy="5466928"/>
          </a:xfrm>
        </p:spPr>
        <p:txBody>
          <a:bodyPr/>
          <a:lstStyle/>
          <a:p>
            <a:pPr fontAlgn="t"/>
            <a:endParaRPr lang="ru-RU" dirty="0"/>
          </a:p>
          <a:p>
            <a:r>
              <a:rPr lang="ru-RU" dirty="0"/>
              <a:t>В честь Героя России Анатолия Яцкова, добывшего особо важную информацию по атомному проекту, «Почта России» выпустила марку. </a:t>
            </a:r>
          </a:p>
        </p:txBody>
      </p:sp>
      <p:pic>
        <p:nvPicPr>
          <p:cNvPr id="3074" name="Picture 2" descr="В честь Героя России Ана- толия Яцкова, добывшего особо важную информа- цию по атомному проек- ту, «Почта России» выпустила марку."/>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332656"/>
            <a:ext cx="3148818" cy="4432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889842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052736"/>
            <a:ext cx="8229600" cy="3312368"/>
          </a:xfrm>
        </p:spPr>
        <p:txBody>
          <a:bodyPr>
            <a:normAutofit/>
          </a:bodyPr>
          <a:lstStyle/>
          <a:p>
            <a:pPr algn="ctr"/>
            <a:r>
              <a:rPr lang="ru-RU" sz="5400" dirty="0" smtClean="0">
                <a:solidFill>
                  <a:schemeClr val="bg1"/>
                </a:solidFill>
                <a:latin typeface="Times New Roman" panose="02020603050405020304" pitchFamily="18" charset="0"/>
                <a:cs typeface="Times New Roman" panose="02020603050405020304" pitchFamily="18" charset="0"/>
              </a:rPr>
              <a:t>Спасибо за внимание!</a:t>
            </a:r>
            <a:endParaRPr lang="ru-RU" sz="5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09524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cture backgroun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1" y="404665"/>
            <a:ext cx="8064896" cy="60486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8825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476672"/>
            <a:ext cx="7924800" cy="2736304"/>
          </a:xfrm>
        </p:spPr>
        <p:txBody>
          <a:bodyPr/>
          <a:lstStyle/>
          <a:p>
            <a:pPr algn="ctr"/>
            <a:r>
              <a:rPr lang="ru-RU" b="1" dirty="0">
                <a:solidFill>
                  <a:srgbClr val="006600"/>
                </a:solidFill>
                <a:latin typeface="MS PMincho" panose="02020600040205080304" pitchFamily="18" charset="-128"/>
                <a:ea typeface="MS PMincho" panose="02020600040205080304" pitchFamily="18" charset="-128"/>
              </a:rPr>
              <a:t>История военной разведки в России</a:t>
            </a:r>
            <a:br>
              <a:rPr lang="ru-RU" b="1" dirty="0">
                <a:solidFill>
                  <a:srgbClr val="006600"/>
                </a:solidFill>
                <a:latin typeface="MS PMincho" panose="02020600040205080304" pitchFamily="18" charset="-128"/>
                <a:ea typeface="MS PMincho" panose="02020600040205080304" pitchFamily="18" charset="-128"/>
              </a:rPr>
            </a:br>
            <a:r>
              <a:rPr lang="ru-RU" dirty="0"/>
              <a:t/>
            </a:r>
            <a:br>
              <a:rPr lang="ru-RU" dirty="0"/>
            </a:br>
            <a:endParaRPr lang="ru-RU" dirty="0"/>
          </a:p>
        </p:txBody>
      </p:sp>
      <p:sp>
        <p:nvSpPr>
          <p:cNvPr id="3" name="Текст 2"/>
          <p:cNvSpPr>
            <a:spLocks noGrp="1"/>
          </p:cNvSpPr>
          <p:nvPr>
            <p:ph type="body" idx="1"/>
          </p:nvPr>
        </p:nvSpPr>
        <p:spPr>
          <a:xfrm>
            <a:off x="683568" y="2060848"/>
            <a:ext cx="7924800" cy="3888432"/>
          </a:xfrm>
        </p:spPr>
        <p:txBody>
          <a:bodyPr>
            <a:normAutofit fontScale="77500" lnSpcReduction="20000"/>
          </a:bodyPr>
          <a:lstStyle/>
          <a:p>
            <a:pPr algn="ctr"/>
            <a:r>
              <a:rPr lang="ru-RU" sz="2800" dirty="0">
                <a:solidFill>
                  <a:schemeClr val="bg1"/>
                </a:solidFill>
                <a:latin typeface="Times New Roman" panose="02020603050405020304" pitchFamily="18" charset="0"/>
                <a:cs typeface="Times New Roman" panose="02020603050405020304" pitchFamily="18" charset="0"/>
              </a:rPr>
              <a:t>27 февраля 1812 года при Военном министерстве Российской империи была создана Особенная канцелярия, которая стала первым центральным органом управления отечественной военной разведки. Она занималась ведение разведки за рубежом, анализом добытых сведений, подготовкой разведывательных докладов императору и военному министру.   Стратегической разведкой руководил лично царь. </a:t>
            </a:r>
          </a:p>
          <a:p>
            <a:pPr algn="ctr"/>
            <a:endParaRPr lang="ru-RU" sz="2800" dirty="0">
              <a:solidFill>
                <a:schemeClr val="bg1"/>
              </a:solidFill>
              <a:latin typeface="Times New Roman" panose="02020603050405020304" pitchFamily="18" charset="0"/>
              <a:cs typeface="Times New Roman" panose="02020603050405020304" pitchFamily="18" charset="0"/>
            </a:endParaRPr>
          </a:p>
          <a:p>
            <a:pPr algn="ctr"/>
            <a:endParaRPr lang="ru-RU" sz="2800" dirty="0">
              <a:solidFill>
                <a:schemeClr val="bg1"/>
              </a:solidFill>
              <a:latin typeface="Times New Roman" panose="02020603050405020304" pitchFamily="18" charset="0"/>
              <a:cs typeface="Times New Roman" panose="02020603050405020304" pitchFamily="18" charset="0"/>
            </a:endParaRPr>
          </a:p>
          <a:p>
            <a:pPr algn="ctr"/>
            <a:r>
              <a:rPr lang="ru-RU" sz="2800" dirty="0">
                <a:solidFill>
                  <a:schemeClr val="bg1"/>
                </a:solidFill>
                <a:latin typeface="Times New Roman" panose="02020603050405020304" pitchFamily="18" charset="0"/>
                <a:cs typeface="Times New Roman" panose="02020603050405020304" pitchFamily="18" charset="0"/>
              </a:rPr>
              <a:t>До начала ХХ века разведывательная деятельность в Российской империи практически не была организована</a:t>
            </a:r>
          </a:p>
          <a:p>
            <a:endParaRPr lang="ru-RU" dirty="0"/>
          </a:p>
        </p:txBody>
      </p:sp>
    </p:spTree>
    <p:extLst>
      <p:ext uri="{BB962C8B-B14F-4D97-AF65-F5344CB8AC3E}">
        <p14:creationId xmlns:p14="http://schemas.microsoft.com/office/powerpoint/2010/main" val="35366328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1052736"/>
            <a:ext cx="7924800" cy="1584176"/>
          </a:xfrm>
        </p:spPr>
        <p:txBody>
          <a:bodyPr/>
          <a:lstStyle/>
          <a:p>
            <a:pPr algn="ctr"/>
            <a:r>
              <a:rPr lang="ru-RU" b="1" dirty="0">
                <a:solidFill>
                  <a:srgbClr val="006600"/>
                </a:solidFill>
                <a:latin typeface="MS PMincho" panose="02020600040205080304" pitchFamily="18" charset="-128"/>
                <a:ea typeface="MS PMincho" panose="02020600040205080304" pitchFamily="18" charset="-128"/>
              </a:rPr>
              <a:t>Виды военной разведки</a:t>
            </a:r>
            <a:br>
              <a:rPr lang="ru-RU" b="1" dirty="0">
                <a:solidFill>
                  <a:srgbClr val="006600"/>
                </a:solidFill>
                <a:latin typeface="MS PMincho" panose="02020600040205080304" pitchFamily="18" charset="-128"/>
                <a:ea typeface="MS PMincho" panose="02020600040205080304" pitchFamily="18" charset="-128"/>
              </a:rPr>
            </a:br>
            <a:endParaRPr lang="ru-RU" dirty="0"/>
          </a:p>
        </p:txBody>
      </p:sp>
      <p:sp>
        <p:nvSpPr>
          <p:cNvPr id="3" name="Текст 2"/>
          <p:cNvSpPr>
            <a:spLocks noGrp="1"/>
          </p:cNvSpPr>
          <p:nvPr>
            <p:ph type="body" idx="1"/>
          </p:nvPr>
        </p:nvSpPr>
        <p:spPr>
          <a:xfrm>
            <a:off x="685800" y="2060848"/>
            <a:ext cx="7924800" cy="3024336"/>
          </a:xfrm>
        </p:spPr>
        <p:txBody>
          <a:bodyPr/>
          <a:lstStyle/>
          <a:p>
            <a:pPr algn="ctr"/>
            <a:r>
              <a:rPr lang="ru-RU" sz="3600" dirty="0">
                <a:solidFill>
                  <a:schemeClr val="bg1"/>
                </a:solidFill>
                <a:latin typeface="Times New Roman" panose="02020603050405020304" pitchFamily="18" charset="0"/>
                <a:cs typeface="Times New Roman" panose="02020603050405020304" pitchFamily="18" charset="0"/>
              </a:rPr>
              <a:t>Существует три вида разведки</a:t>
            </a:r>
            <a:r>
              <a:rPr lang="ru-RU" sz="3600" dirty="0" smtClean="0">
                <a:solidFill>
                  <a:schemeClr val="bg1"/>
                </a:solidFill>
                <a:latin typeface="Times New Roman" panose="02020603050405020304" pitchFamily="18" charset="0"/>
                <a:cs typeface="Times New Roman" panose="02020603050405020304" pitchFamily="18" charset="0"/>
              </a:rPr>
              <a:t>:</a:t>
            </a:r>
            <a:endParaRPr lang="ru-RU" sz="3600" dirty="0">
              <a:solidFill>
                <a:schemeClr val="bg1"/>
              </a:solidFill>
              <a:latin typeface="Times New Roman" panose="02020603050405020304" pitchFamily="18" charset="0"/>
              <a:cs typeface="Times New Roman" panose="02020603050405020304" pitchFamily="18" charset="0"/>
            </a:endParaRPr>
          </a:p>
          <a:p>
            <a:pPr algn="ctr"/>
            <a:r>
              <a:rPr lang="ru-RU" sz="3600" dirty="0">
                <a:solidFill>
                  <a:schemeClr val="bg1"/>
                </a:solidFill>
                <a:latin typeface="Times New Roman" panose="02020603050405020304" pitchFamily="18" charset="0"/>
                <a:cs typeface="Times New Roman" panose="02020603050405020304" pitchFamily="18" charset="0"/>
              </a:rPr>
              <a:t> агентурная</a:t>
            </a:r>
          </a:p>
          <a:p>
            <a:pPr algn="ctr"/>
            <a:r>
              <a:rPr lang="ru-RU" sz="3600" dirty="0">
                <a:solidFill>
                  <a:schemeClr val="bg1"/>
                </a:solidFill>
                <a:latin typeface="Times New Roman" panose="02020603050405020304" pitchFamily="18" charset="0"/>
                <a:cs typeface="Times New Roman" panose="02020603050405020304" pitchFamily="18" charset="0"/>
              </a:rPr>
              <a:t> техническая</a:t>
            </a:r>
          </a:p>
          <a:p>
            <a:pPr algn="ctr"/>
            <a:r>
              <a:rPr lang="ru-RU" sz="3600" dirty="0">
                <a:solidFill>
                  <a:schemeClr val="bg1"/>
                </a:solidFill>
                <a:latin typeface="Times New Roman" panose="02020603050405020304" pitchFamily="18" charset="0"/>
                <a:cs typeface="Times New Roman" panose="02020603050405020304" pitchFamily="18" charset="0"/>
              </a:rPr>
              <a:t>  войсковая</a:t>
            </a:r>
          </a:p>
          <a:p>
            <a:endParaRPr lang="ru-RU" dirty="0"/>
          </a:p>
        </p:txBody>
      </p:sp>
    </p:spTree>
    <p:extLst>
      <p:ext uri="{BB962C8B-B14F-4D97-AF65-F5344CB8AC3E}">
        <p14:creationId xmlns:p14="http://schemas.microsoft.com/office/powerpoint/2010/main" val="5296954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64704"/>
            <a:ext cx="8229600" cy="1008112"/>
          </a:xfrm>
        </p:spPr>
        <p:txBody>
          <a:bodyPr>
            <a:normAutofit fontScale="90000"/>
          </a:bodyPr>
          <a:lstStyle/>
          <a:p>
            <a:r>
              <a:rPr lang="ru-RU" sz="4400" b="1" dirty="0">
                <a:solidFill>
                  <a:srgbClr val="006600"/>
                </a:solidFill>
                <a:latin typeface="MS PMincho" panose="02020600040205080304" pitchFamily="18" charset="-128"/>
                <a:ea typeface="MS PMincho" panose="02020600040205080304" pitchFamily="18" charset="-128"/>
              </a:rPr>
              <a:t>История военной разведки в России</a:t>
            </a:r>
            <a:br>
              <a:rPr lang="ru-RU" sz="4400" b="1" dirty="0">
                <a:solidFill>
                  <a:srgbClr val="006600"/>
                </a:solidFill>
                <a:latin typeface="MS PMincho" panose="02020600040205080304" pitchFamily="18" charset="-128"/>
                <a:ea typeface="MS PMincho" panose="02020600040205080304" pitchFamily="18" charset="-128"/>
              </a:rPr>
            </a:br>
            <a:endParaRPr lang="ru-RU" dirty="0"/>
          </a:p>
        </p:txBody>
      </p:sp>
      <p:sp>
        <p:nvSpPr>
          <p:cNvPr id="3" name="Прямоугольник 2"/>
          <p:cNvSpPr/>
          <p:nvPr/>
        </p:nvSpPr>
        <p:spPr>
          <a:xfrm>
            <a:off x="755576" y="1556792"/>
            <a:ext cx="7560840" cy="4524315"/>
          </a:xfrm>
          <a:prstGeom prst="rect">
            <a:avLst/>
          </a:prstGeom>
        </p:spPr>
        <p:txBody>
          <a:bodyPr wrap="square">
            <a:spAutoFit/>
          </a:bodyPr>
          <a:lstStyle/>
          <a:p>
            <a:pPr algn="ctr"/>
            <a:r>
              <a:rPr lang="ru-RU" dirty="0" smtClean="0">
                <a:latin typeface="Times New Roman" panose="02020603050405020304" pitchFamily="18" charset="0"/>
                <a:cs typeface="Times New Roman" panose="02020603050405020304" pitchFamily="18" charset="0"/>
              </a:rPr>
              <a:t> </a:t>
            </a:r>
            <a:r>
              <a:rPr lang="ru-RU" sz="3200" dirty="0" smtClean="0">
                <a:solidFill>
                  <a:schemeClr val="bg1"/>
                </a:solidFill>
                <a:latin typeface="Times New Roman" panose="02020603050405020304" pitchFamily="18" charset="0"/>
                <a:cs typeface="Times New Roman" panose="02020603050405020304" pitchFamily="18" charset="0"/>
              </a:rPr>
              <a:t>Военная разведка является одним из старейших видов деятельности государства. В истории России разведывательная служба на всех этапах развития российского государства обеспечивала его военную безопасность, помогала военачальникам и высшим государственным деятелям успешно вести войну.</a:t>
            </a:r>
            <a:endParaRPr lang="ru-RU" sz="3200" dirty="0">
              <a:solidFill>
                <a:schemeClr val="bg1"/>
              </a:solidFill>
            </a:endParaRPr>
          </a:p>
        </p:txBody>
      </p:sp>
    </p:spTree>
    <p:extLst>
      <p:ext uri="{BB962C8B-B14F-4D97-AF65-F5344CB8AC3E}">
        <p14:creationId xmlns:p14="http://schemas.microsoft.com/office/powerpoint/2010/main" val="8907512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CE68351C-6258-4F96-AD27-E8A24B9B72FC}"/>
              </a:ext>
            </a:extLst>
          </p:cNvPr>
          <p:cNvPicPr>
            <a:picLocks noChangeAspect="1"/>
          </p:cNvPicPr>
          <p:nvPr/>
        </p:nvPicPr>
        <p:blipFill>
          <a:blip r:embed="rId2"/>
          <a:stretch>
            <a:fillRect/>
          </a:stretch>
        </p:blipFill>
        <p:spPr>
          <a:xfrm>
            <a:off x="2411760" y="548680"/>
            <a:ext cx="4976594" cy="5829416"/>
          </a:xfrm>
          <a:prstGeom prst="rect">
            <a:avLst/>
          </a:prstGeom>
        </p:spPr>
      </p:pic>
    </p:spTree>
    <p:extLst>
      <p:ext uri="{BB962C8B-B14F-4D97-AF65-F5344CB8AC3E}">
        <p14:creationId xmlns:p14="http://schemas.microsoft.com/office/powerpoint/2010/main" val="10589847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1484784"/>
            <a:ext cx="7924800" cy="720080"/>
          </a:xfrm>
        </p:spPr>
        <p:txBody>
          <a:bodyPr/>
          <a:lstStyle/>
          <a:p>
            <a:pPr algn="ctr"/>
            <a:r>
              <a:rPr lang="ru-RU" b="1" dirty="0">
                <a:solidFill>
                  <a:srgbClr val="006600"/>
                </a:solidFill>
                <a:latin typeface="Times New Roman" panose="02020603050405020304" pitchFamily="18" charset="0"/>
                <a:ea typeface="MS PMincho" panose="02020600040205080304" pitchFamily="18" charset="-128"/>
                <a:cs typeface="Times New Roman" panose="02020603050405020304" pitchFamily="18" charset="0"/>
              </a:rPr>
              <a:t>НКВД</a:t>
            </a:r>
            <a:br>
              <a:rPr lang="ru-RU" b="1" dirty="0">
                <a:solidFill>
                  <a:srgbClr val="006600"/>
                </a:solidFill>
                <a:latin typeface="Times New Roman" panose="02020603050405020304" pitchFamily="18" charset="0"/>
                <a:ea typeface="MS PMincho" panose="02020600040205080304" pitchFamily="18" charset="-128"/>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Текст 2"/>
          <p:cNvSpPr>
            <a:spLocks noGrp="1"/>
          </p:cNvSpPr>
          <p:nvPr>
            <p:ph type="body" idx="1"/>
          </p:nvPr>
        </p:nvSpPr>
        <p:spPr>
          <a:xfrm>
            <a:off x="611560" y="1700808"/>
            <a:ext cx="7924800" cy="3384376"/>
          </a:xfrm>
        </p:spPr>
        <p:txBody>
          <a:bodyPr>
            <a:normAutofit fontScale="92500" lnSpcReduction="20000"/>
          </a:bodyPr>
          <a:lstStyle/>
          <a:p>
            <a:pPr algn="just"/>
            <a:r>
              <a:rPr lang="ru-RU" sz="2400" dirty="0">
                <a:solidFill>
                  <a:schemeClr val="bg1"/>
                </a:solidFill>
                <a:latin typeface="Times New Roman" panose="02020603050405020304" pitchFamily="18" charset="0"/>
                <a:cs typeface="Times New Roman" panose="02020603050405020304" pitchFamily="18" charset="0"/>
              </a:rPr>
              <a:t>10 июля 1934 был образован Народный комиссариат внутренних дел СССР (НКВД). Наркомат возглавил Генрих Ягода. Сфера деятельности НКВД: политический сыск и право вынесения приговоров во внесудебном порядке, система исполнения наказаний, внешняя разведка, пограничные войска, контрразведка в армии. В 1937 году начальник был арестован. На его место пришел Николай Ежов. В 1939 года и  Ежов был арестован. 3 февраля 1941 года НКВД разделили на два наркомата -  Народный комиссариат государственной безопасности (НКГБ) и Народный комиссариат внутренних дел (НКВД). </a:t>
            </a:r>
          </a:p>
          <a:p>
            <a:endParaRPr lang="ru-RU" dirty="0"/>
          </a:p>
        </p:txBody>
      </p:sp>
    </p:spTree>
    <p:extLst>
      <p:ext uri="{BB962C8B-B14F-4D97-AF65-F5344CB8AC3E}">
        <p14:creationId xmlns:p14="http://schemas.microsoft.com/office/powerpoint/2010/main" val="26543888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46284B99-0AD6-4303-ABDF-10BD3FD42E4E}"/>
              </a:ext>
            </a:extLst>
          </p:cNvPr>
          <p:cNvPicPr>
            <a:picLocks noChangeAspect="1"/>
          </p:cNvPicPr>
          <p:nvPr/>
        </p:nvPicPr>
        <p:blipFill>
          <a:blip r:embed="rId2"/>
          <a:stretch>
            <a:fillRect/>
          </a:stretch>
        </p:blipFill>
        <p:spPr>
          <a:xfrm>
            <a:off x="458866" y="908720"/>
            <a:ext cx="8192910" cy="4608512"/>
          </a:xfrm>
          <a:prstGeom prst="rect">
            <a:avLst/>
          </a:prstGeom>
        </p:spPr>
      </p:pic>
    </p:spTree>
    <p:extLst>
      <p:ext uri="{BB962C8B-B14F-4D97-AF65-F5344CB8AC3E}">
        <p14:creationId xmlns:p14="http://schemas.microsoft.com/office/powerpoint/2010/main" val="42900658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96</TotalTime>
  <Words>425</Words>
  <Application>Microsoft Office PowerPoint</Application>
  <PresentationFormat>Экран (4:3)</PresentationFormat>
  <Paragraphs>45</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Constantia</vt:lpstr>
      <vt:lpstr>MS PMincho</vt:lpstr>
      <vt:lpstr>Times New Roman</vt:lpstr>
      <vt:lpstr>Wingdings 2</vt:lpstr>
      <vt:lpstr>Бумажная</vt:lpstr>
      <vt:lpstr>ГБОУ СПО ЛНР «Луганский техникум-интернат»</vt:lpstr>
      <vt:lpstr>Столетняя история  тайных дел </vt:lpstr>
      <vt:lpstr>Презентация PowerPoint</vt:lpstr>
      <vt:lpstr>История военной разведки в России  </vt:lpstr>
      <vt:lpstr>Виды военной разведки </vt:lpstr>
      <vt:lpstr>История военной разведки в России </vt:lpstr>
      <vt:lpstr>Презентация PowerPoint</vt:lpstr>
      <vt:lpstr>НКВД </vt:lpstr>
      <vt:lpstr>Презентация PowerPoint</vt:lpstr>
      <vt:lpstr>Одним их важнейших факторов, приведшим советский народ к победе в Великой Отечественной Войне являлось преобладание в области войны тайной. Беспрецедентное мужество советских разведчиков, вера в идеалы справедливости и любовь к Родине творили чудеса. </vt:lpstr>
      <vt:lpstr>Агентура за рубежом</vt:lpstr>
      <vt:lpstr>СМЕРШ </vt:lpstr>
      <vt:lpstr>СМЕРШ</vt:lpstr>
      <vt:lpstr>КГБ </vt:lpstr>
      <vt:lpstr> История военной разведки в России </vt:lpstr>
      <vt:lpstr>Презентация PowerPoint</vt:lpstr>
      <vt:lpstr>Внешняя разведка </vt:lpstr>
      <vt:lpstr>Презентация PowerPoint</vt:lpstr>
      <vt:lpstr>Знаменитые разведчики </vt:lpstr>
      <vt:lpstr>Презентация PowerPoint</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Столетняя история  тайных дел</dc:title>
  <dc:creator>GIGABYTE</dc:creator>
  <cp:lastModifiedBy>Дарья Дубяга</cp:lastModifiedBy>
  <cp:revision>14</cp:revision>
  <dcterms:created xsi:type="dcterms:W3CDTF">2025-01-22T06:27:35Z</dcterms:created>
  <dcterms:modified xsi:type="dcterms:W3CDTF">2025-01-26T09:29:13Z</dcterms:modified>
</cp:coreProperties>
</file>