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4"/>
  </p:notesMasterIdLst>
  <p:sldIdLst>
    <p:sldId id="279" r:id="rId2"/>
    <p:sldId id="256" r:id="rId3"/>
    <p:sldId id="260" r:id="rId4"/>
    <p:sldId id="259" r:id="rId5"/>
    <p:sldId id="267" r:id="rId6"/>
    <p:sldId id="269" r:id="rId7"/>
    <p:sldId id="258" r:id="rId8"/>
    <p:sldId id="263" r:id="rId9"/>
    <p:sldId id="257" r:id="rId10"/>
    <p:sldId id="266" r:id="rId11"/>
    <p:sldId id="262" r:id="rId12"/>
    <p:sldId id="265" r:id="rId13"/>
    <p:sldId id="270" r:id="rId14"/>
    <p:sldId id="264" r:id="rId15"/>
    <p:sldId id="271" r:id="rId16"/>
    <p:sldId id="261" r:id="rId17"/>
    <p:sldId id="281" r:id="rId18"/>
    <p:sldId id="277" r:id="rId19"/>
    <p:sldId id="274" r:id="rId20"/>
    <p:sldId id="268" r:id="rId21"/>
    <p:sldId id="275" r:id="rId22"/>
    <p:sldId id="276" r:id="rId23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018" y="7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D1B1C-D091-43AE-B248-2228EC016BFB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9BBF8-15B2-487A-8392-0C086079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5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9BBF8-15B2-487A-8392-0C08607942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56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406275"/>
            <a:ext cx="6779110" cy="923330"/>
            <a:chOff x="1172584" y="1381459"/>
            <a:chExt cx="6779110" cy="1107996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156448"/>
            <a:ext cx="6777318" cy="1443318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39885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1" y="466165"/>
            <a:ext cx="1678193" cy="46389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9" y="708212"/>
            <a:ext cx="5507917" cy="418651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4365730" y="2323742"/>
            <a:ext cx="4566795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059357" y="1381459"/>
              <a:ext cx="105259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406316"/>
            <a:ext cx="6779110" cy="923330"/>
            <a:chOff x="1172584" y="1381459"/>
            <a:chExt cx="6779110" cy="1107996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1" y="1004048"/>
            <a:ext cx="7754713" cy="1592263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9" y="3139430"/>
            <a:ext cx="7734747" cy="1250156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1866900"/>
            <a:ext cx="3803904" cy="32308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1866900"/>
            <a:ext cx="3803904" cy="32308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1866900"/>
            <a:ext cx="3442446" cy="548640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456329"/>
            <a:ext cx="3803904" cy="2644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1866900"/>
            <a:ext cx="3447288" cy="548640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3640"/>
            <a:ext cx="3799728" cy="2644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0" y="1398496"/>
            <a:ext cx="3422483" cy="157243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2" y="466165"/>
            <a:ext cx="4116667" cy="4638971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3003177"/>
            <a:ext cx="3411725" cy="209774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3890682"/>
            <a:ext cx="7767021" cy="537274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555804"/>
            <a:ext cx="4772156" cy="2998347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4436922"/>
            <a:ext cx="7756264" cy="67071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1" y="475130"/>
            <a:ext cx="7756263" cy="878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1873623"/>
            <a:ext cx="7745505" cy="323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5134535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34535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5134535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45388"/>
            <a:ext cx="6440760" cy="29823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5" y="265212"/>
            <a:ext cx="6773034" cy="1224136"/>
          </a:xfrm>
        </p:spPr>
        <p:txBody>
          <a:bodyPr/>
          <a:lstStyle/>
          <a:p>
            <a:r>
              <a:rPr lang="ru-RU" sz="2000" dirty="0" smtClean="0"/>
              <a:t>ГБОУ СПО ЛНР «ЛТИ»</a:t>
            </a:r>
            <a:br>
              <a:rPr lang="ru-RU" sz="2000" dirty="0" smtClean="0"/>
            </a:br>
            <a:r>
              <a:rPr lang="ru-RU" sz="4000" dirty="0" smtClean="0"/>
              <a:t>Творческий проект «История развития русского алфавита»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97660"/>
            <a:ext cx="6400800" cy="1080120"/>
          </a:xfrm>
        </p:spPr>
        <p:txBody>
          <a:bodyPr/>
          <a:lstStyle/>
          <a:p>
            <a:pPr algn="r"/>
            <a:r>
              <a:rPr lang="ru-RU" dirty="0" smtClean="0"/>
              <a:t>Подготовила: Мартыненко Ниагара</a:t>
            </a:r>
          </a:p>
          <a:p>
            <a:pPr algn="r"/>
            <a:r>
              <a:rPr lang="ru-RU" dirty="0" smtClean="0"/>
              <a:t>Руководитель:  Денисова И.Е.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40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2124"/>
            <a:ext cx="4248472" cy="5147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553244"/>
            <a:ext cx="36004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Княгиня Екатерина Дашкова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попросила, присутствующих на собрании академиков, написать несколько слов: «ёж» и «ёлка». Монстры слов вроде «</a:t>
            </a:r>
            <a:r>
              <a:rPr lang="ru-RU" sz="2000" b="1" dirty="0" err="1">
                <a:solidFill>
                  <a:schemeClr val="bg1"/>
                </a:solidFill>
              </a:rPr>
              <a:t>iожъ</a:t>
            </a:r>
            <a:r>
              <a:rPr lang="ru-RU" sz="2000" b="1" dirty="0">
                <a:solidFill>
                  <a:schemeClr val="bg1"/>
                </a:solidFill>
              </a:rPr>
              <a:t>» были категорически отвергнуты и осмеяны. Княгиня Екатерина Романовна Дашкова предложила ввести новую букву для передачи звука «Ё». </a:t>
            </a:r>
          </a:p>
        </p:txBody>
      </p:sp>
    </p:spTree>
    <p:extLst>
      <p:ext uri="{BB962C8B-B14F-4D97-AF65-F5344CB8AC3E}">
        <p14:creationId xmlns:p14="http://schemas.microsoft.com/office/powerpoint/2010/main" val="162363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51" y="412180"/>
            <a:ext cx="5384861" cy="4754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61982" y="481236"/>
            <a:ext cx="35638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В 2010 году в Челябинской области был построен храм буквы «Ё».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Его </a:t>
            </a:r>
            <a:r>
              <a:rPr lang="ru-RU" sz="2000" b="1" dirty="0">
                <a:solidFill>
                  <a:schemeClr val="bg1"/>
                </a:solidFill>
              </a:rPr>
              <a:t>создание приписывают организации «Духовно-родовая держава Русь» (признана экстремистской в России).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бывший преподаватель </a:t>
            </a:r>
            <a:r>
              <a:rPr lang="ru-RU" sz="2000" b="1" dirty="0" err="1">
                <a:solidFill>
                  <a:schemeClr val="bg1"/>
                </a:solidFill>
              </a:rPr>
              <a:t>ЮурГУ</a:t>
            </a:r>
            <a:r>
              <a:rPr lang="ru-RU" sz="2000" b="1" dirty="0">
                <a:solidFill>
                  <a:schemeClr val="bg1"/>
                </a:solidFill>
              </a:rPr>
              <a:t> Андрей Свиридов считал, что буква «Ё» — это «канал общения с космосом».</a:t>
            </a:r>
          </a:p>
        </p:txBody>
      </p:sp>
    </p:spTree>
    <p:extLst>
      <p:ext uri="{BB962C8B-B14F-4D97-AF65-F5344CB8AC3E}">
        <p14:creationId xmlns:p14="http://schemas.microsoft.com/office/powerpoint/2010/main" val="87122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6" t="37340" r="14857"/>
          <a:stretch/>
        </p:blipFill>
        <p:spPr bwMode="auto">
          <a:xfrm>
            <a:off x="3339309" y="554561"/>
            <a:ext cx="2969977" cy="21411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2" b="2664"/>
          <a:stretch/>
        </p:blipFill>
        <p:spPr bwMode="auto">
          <a:xfrm>
            <a:off x="340217" y="554561"/>
            <a:ext cx="2956845" cy="2086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85" y="2623604"/>
            <a:ext cx="2916777" cy="2880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59" y="498755"/>
            <a:ext cx="2440388" cy="2969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85793" y="5319257"/>
            <a:ext cx="3180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 ты любишь писать букву ё 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/>
          <a:stretch/>
        </p:blipFill>
        <p:spPr bwMode="auto">
          <a:xfrm>
            <a:off x="5724128" y="3447049"/>
            <a:ext cx="3199454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06611"/>
            <a:ext cx="3396402" cy="2812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1493" y="121196"/>
            <a:ext cx="7303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Начали использовать мантры: </a:t>
            </a:r>
            <a:r>
              <a:rPr lang="ru-RU" sz="2400" b="1" dirty="0" err="1" smtClean="0">
                <a:solidFill>
                  <a:schemeClr val="bg1"/>
                </a:solidFill>
              </a:rPr>
              <a:t>ёклмн</a:t>
            </a:r>
            <a:r>
              <a:rPr lang="ru-RU" sz="2400" b="1" dirty="0" smtClean="0">
                <a:solidFill>
                  <a:schemeClr val="bg1"/>
                </a:solidFill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</a:rPr>
              <a:t>ёпрст</a:t>
            </a:r>
            <a:r>
              <a:rPr lang="ru-RU" sz="2400" b="1" dirty="0">
                <a:solidFill>
                  <a:schemeClr val="bg1"/>
                </a:solidFill>
              </a:rPr>
              <a:t>,</a:t>
            </a:r>
            <a:r>
              <a:rPr lang="ru-RU" sz="2400" b="1" dirty="0" smtClean="0">
                <a:solidFill>
                  <a:schemeClr val="bg1"/>
                </a:solidFill>
              </a:rPr>
              <a:t> ё- моё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83041"/>
            <a:ext cx="5982513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06041" y="841276"/>
            <a:ext cx="26584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Когда-то русская азбука насчитывала 43 буквы. Из русской азбуки в результате реформ, растянувшихся на два столетия, были изгнаны многие буквы, а прибавлена только одна новая буква «Ё».</a:t>
            </a:r>
          </a:p>
          <a:p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9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51" y="3502863"/>
            <a:ext cx="3168352" cy="2067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60820"/>
            <a:ext cx="3448260" cy="264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00" y="486592"/>
            <a:ext cx="1969872" cy="264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282" y="3479512"/>
            <a:ext cx="2773778" cy="209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321" y="484467"/>
            <a:ext cx="1968042" cy="262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7970" y="49913"/>
            <a:ext cx="1259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М</a:t>
            </a:r>
            <a:r>
              <a:rPr lang="ru-RU" sz="2400" b="1" dirty="0" smtClean="0">
                <a:solidFill>
                  <a:schemeClr val="bg1"/>
                </a:solidFill>
              </a:rPr>
              <a:t>осква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79912" y="49912"/>
            <a:ext cx="1263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И</a:t>
            </a:r>
            <a:r>
              <a:rPr lang="ru-RU" sz="2400" b="1" dirty="0" smtClean="0">
                <a:solidFill>
                  <a:schemeClr val="bg1"/>
                </a:solidFill>
              </a:rPr>
              <a:t>жевск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288" y="52596"/>
            <a:ext cx="1100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Пермь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3714" y="3041198"/>
            <a:ext cx="1710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Челябинск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17275" y="3062360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Липецк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7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i?id=6d58678a6bc8678aa333c14a682585b45773850a1df1b0ac-1359531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5" y="675061"/>
            <a:ext cx="6075609" cy="4037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4892620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Памятник букве «Ё» в Ульяновске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20904" y="769268"/>
            <a:ext cx="2730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Идею местные историки вынашивали с 1997 года, когда отмечалось 200-</a:t>
            </a:r>
            <a:r>
              <a:rPr lang="ru-RU" sz="2000" b="1" dirty="0" err="1">
                <a:solidFill>
                  <a:schemeClr val="bg1"/>
                </a:solidFill>
              </a:rPr>
              <a:t>летие</a:t>
            </a:r>
            <a:r>
              <a:rPr lang="ru-RU" sz="2000" b="1" dirty="0">
                <a:solidFill>
                  <a:schemeClr val="bg1"/>
                </a:solidFill>
              </a:rPr>
              <a:t> появления литеры «Ё» в печати. Хотя в </a:t>
            </a:r>
            <a:r>
              <a:rPr lang="ru-RU" sz="2000" b="1" i="1" dirty="0">
                <a:solidFill>
                  <a:schemeClr val="bg1"/>
                </a:solidFill>
              </a:rPr>
              <a:t>России есть ещё много мест, где были установлены небольшие памятники букве «Ё»:</a:t>
            </a:r>
          </a:p>
        </p:txBody>
      </p:sp>
    </p:spTree>
    <p:extLst>
      <p:ext uri="{BB962C8B-B14F-4D97-AF65-F5344CB8AC3E}">
        <p14:creationId xmlns:p14="http://schemas.microsoft.com/office/powerpoint/2010/main" val="412805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/>
          <a:stretch/>
        </p:blipFill>
        <p:spPr bwMode="auto">
          <a:xfrm>
            <a:off x="254721" y="697260"/>
            <a:ext cx="6093325" cy="4275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28846" y="820191"/>
            <a:ext cx="246363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>
                <a:solidFill>
                  <a:schemeClr val="bg1"/>
                </a:solidFill>
              </a:rPr>
              <a:t>Буква </a:t>
            </a:r>
            <a:r>
              <a:rPr lang="ru-RU" sz="2000" b="1" dirty="0" smtClean="0">
                <a:solidFill>
                  <a:schemeClr val="bg1"/>
                </a:solidFill>
              </a:rPr>
              <a:t>«Ё» уникальная</a:t>
            </a:r>
            <a:r>
              <a:rPr lang="ru-RU" sz="2000" b="1" dirty="0">
                <a:solidFill>
                  <a:schemeClr val="bg1"/>
                </a:solidFill>
              </a:rPr>
              <a:t>, её особенность состоит в том, что, в отличие от остальных 32 букв русской азбуки, её употребление в каких-то случаях обязательно, а в каких-то — нет. </a:t>
            </a:r>
          </a:p>
        </p:txBody>
      </p:sp>
    </p:spTree>
    <p:extLst>
      <p:ext uri="{BB962C8B-B14F-4D97-AF65-F5344CB8AC3E}">
        <p14:creationId xmlns:p14="http://schemas.microsoft.com/office/powerpoint/2010/main" val="332883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0424"/>
            <a:ext cx="8136904" cy="4925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85750"/>
            <a:ext cx="84969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9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5212"/>
            <a:ext cx="849694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99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aSusE29\Desktop\1917-1918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3204"/>
            <a:ext cx="849694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80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0532"/>
            <a:ext cx="7160129" cy="52755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9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68933" y="1094222"/>
            <a:ext cx="2880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313"/>
            <a:ext cx="7236804" cy="5427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0800000" flipV="1">
            <a:off x="3077834" y="2821786"/>
            <a:ext cx="2736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Была введена буква «Й», которую называли «И с краткой», так как чёрточка над буквой «И» называлась «кратка» .</a:t>
            </a:r>
          </a:p>
        </p:txBody>
      </p:sp>
    </p:spTree>
    <p:extLst>
      <p:ext uri="{BB962C8B-B14F-4D97-AF65-F5344CB8AC3E}">
        <p14:creationId xmlns:p14="http://schemas.microsoft.com/office/powerpoint/2010/main" val="12728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aSusE29\Desktop\1681533693_sneg-top-p-alfavit-russkii-po-poryadku-kartinki-insta-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238844"/>
            <a:ext cx="1224136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5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7261"/>
            <a:ext cx="7344816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90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65" y="409229"/>
            <a:ext cx="5586727" cy="4925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87379" y="769268"/>
            <a:ext cx="24837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Живая устная речь изменяется гораздо быстрее, чем письменность, поэтому, рано или поздно, начинаются проблемы несоответствия произношения и написания слов, и возникают трудности в обучении грамоте.</a:t>
            </a:r>
          </a:p>
        </p:txBody>
      </p:sp>
    </p:spTree>
    <p:extLst>
      <p:ext uri="{BB962C8B-B14F-4D97-AF65-F5344CB8AC3E}">
        <p14:creationId xmlns:p14="http://schemas.microsoft.com/office/powerpoint/2010/main" val="171026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5212"/>
            <a:ext cx="4353100" cy="5212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4657700"/>
            <a:ext cx="41253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В 1708 году отменили все «титлы» — надстрочные знаки и ввели более простое и строгое, написание букв.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838"/>
            <a:ext cx="3672408" cy="4314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0" b="4444"/>
          <a:stretch/>
        </p:blipFill>
        <p:spPr bwMode="auto">
          <a:xfrm>
            <a:off x="3563887" y="367576"/>
            <a:ext cx="5184577" cy="2707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576"/>
            <a:ext cx="3146054" cy="4565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7" y="3217540"/>
            <a:ext cx="51845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Михаил Ломоносов об этом отозвался так: «При Петре Великом не только бояре и боярыни, сбросили с себя широкие шубы и нарядились в летние одежды, но и буквы».</a:t>
            </a:r>
          </a:p>
        </p:txBody>
      </p:sp>
    </p:spTree>
    <p:extLst>
      <p:ext uri="{BB962C8B-B14F-4D97-AF65-F5344CB8AC3E}">
        <p14:creationId xmlns:p14="http://schemas.microsoft.com/office/powerpoint/2010/main" val="286975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45" y="913284"/>
            <a:ext cx="5691207" cy="3413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00192" y="985292"/>
            <a:ext cx="228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Петровская реформа 1708 г. Первое и самое массовое изъятие букв из русской азбука. Изгнанию из азбуки подлежали 9 букв:</a:t>
            </a: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673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0424"/>
            <a:ext cx="8136904" cy="4925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74613"/>
            <a:ext cx="7992888" cy="49311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010841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PT Sans"/>
              </a:rPr>
              <a:t>Буква Й официально была введена в азбуку Академией наук в 1735г. До этого времени на её месте писалось обычное И (</a:t>
            </a:r>
            <a:r>
              <a:rPr lang="ru-RU" dirty="0" err="1">
                <a:solidFill>
                  <a:srgbClr val="000000"/>
                </a:solidFill>
                <a:latin typeface="PT Sans"/>
              </a:rPr>
              <a:t>доброи</a:t>
            </a:r>
            <a:r>
              <a:rPr lang="ru-RU" dirty="0">
                <a:solidFill>
                  <a:srgbClr val="000000"/>
                </a:solidFill>
                <a:latin typeface="PT Sans"/>
              </a:rPr>
              <a:t>, т.е. добрый). Эту буквы называли "и с краткой" (по значку "кратка" над буквой). Но со времен выхода академического труда по русской орфографии </a:t>
            </a:r>
            <a:r>
              <a:rPr lang="ru-RU" dirty="0" err="1">
                <a:solidFill>
                  <a:srgbClr val="000000"/>
                </a:solidFill>
                <a:latin typeface="PT Sans"/>
              </a:rPr>
              <a:t>Я.К.Грота</a:t>
            </a:r>
            <a:r>
              <a:rPr lang="ru-RU" dirty="0">
                <a:solidFill>
                  <a:srgbClr val="000000"/>
                </a:solidFill>
                <a:latin typeface="PT Sans"/>
              </a:rPr>
              <a:t> "Спорные вопросы русского правописания от Петра </a:t>
            </a:r>
            <a:r>
              <a:rPr lang="ru-RU" dirty="0" err="1">
                <a:solidFill>
                  <a:srgbClr val="000000"/>
                </a:solidFill>
                <a:latin typeface="PT Sans"/>
              </a:rPr>
              <a:t>Ведикого</a:t>
            </a:r>
            <a:r>
              <a:rPr lang="ru-RU" dirty="0">
                <a:solidFill>
                  <a:srgbClr val="000000"/>
                </a:solidFill>
                <a:latin typeface="PT Sans"/>
              </a:rPr>
              <a:t> доныне" (1783) за этой буквой закрепилось предложенное им название "и краткое".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12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0" y="697260"/>
            <a:ext cx="5974516" cy="4400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58066" y="697260"/>
            <a:ext cx="2627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Реформа 1758 г. коснулась самой бестолковой буквы русской азбуки — «Ижица». Эту букву использовали только для обозначения звука «и» в греческих словах .По загадочным причинам «Ижицу» снова вернули в азбуку и она дожила до времён СССР. </a:t>
            </a:r>
          </a:p>
        </p:txBody>
      </p:sp>
    </p:spTree>
    <p:extLst>
      <p:ext uri="{BB962C8B-B14F-4D97-AF65-F5344CB8AC3E}">
        <p14:creationId xmlns:p14="http://schemas.microsoft.com/office/powerpoint/2010/main" val="38692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36" y="428033"/>
            <a:ext cx="8205927" cy="48589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81236"/>
            <a:ext cx="806489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0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230</TotalTime>
  <Words>505</Words>
  <Application>Microsoft Office PowerPoint</Application>
  <PresentationFormat>Экран (16:10)</PresentationFormat>
  <Paragraphs>27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Book Antiqua</vt:lpstr>
      <vt:lpstr>Calibri</vt:lpstr>
      <vt:lpstr>PT Sans</vt:lpstr>
      <vt:lpstr>Times New Roman</vt:lpstr>
      <vt:lpstr>Wingdings</vt:lpstr>
      <vt:lpstr>Твердый переплет</vt:lpstr>
      <vt:lpstr>ГБОУ СПО ЛНР «ЛТИ» Творческий проект «История развития русского алфавита»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Студент</dc:creator>
  <cp:lastModifiedBy>Дарья Дубяга</cp:lastModifiedBy>
  <cp:revision>31</cp:revision>
  <dcterms:created xsi:type="dcterms:W3CDTF">2025-01-17T07:56:07Z</dcterms:created>
  <dcterms:modified xsi:type="dcterms:W3CDTF">2025-01-26T10:53:20Z</dcterms:modified>
</cp:coreProperties>
</file>