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730" autoAdjust="0"/>
    <p:restoredTop sz="94660"/>
  </p:normalViewPr>
  <p:slideViewPr>
    <p:cSldViewPr>
      <p:cViewPr varScale="1">
        <p:scale>
          <a:sx n="83" d="100"/>
          <a:sy n="83" d="100"/>
        </p:scale>
        <p:origin x="-128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2E3B476-8ED3-4026-BE5E-8B15941101FF}" type="datetimeFigureOut">
              <a:rPr lang="ru-RU" smtClean="0"/>
              <a:t>23.01.2025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C01D7D7-9E55-44AB-8048-B9B9B307F7F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789040"/>
            <a:ext cx="6768752" cy="2145625"/>
          </a:xfrm>
        </p:spPr>
        <p:txBody>
          <a:bodyPr>
            <a:normAutofit/>
          </a:bodyPr>
          <a:lstStyle/>
          <a:p>
            <a:r>
              <a:rPr lang="ru-RU" dirty="0"/>
              <a:t>ГБОУ СПО ЛНР «ЛТИ»</a:t>
            </a:r>
          </a:p>
          <a:p>
            <a:r>
              <a:rPr lang="ru-RU" dirty="0"/>
              <a:t>Проект</a:t>
            </a:r>
          </a:p>
          <a:p>
            <a:r>
              <a:rPr lang="ru-RU" dirty="0"/>
              <a:t>Работу выполнили: </a:t>
            </a:r>
            <a:endParaRPr lang="ru-RU" dirty="0" smtClean="0"/>
          </a:p>
          <a:p>
            <a:r>
              <a:rPr lang="ru-RU" dirty="0" smtClean="0"/>
              <a:t>обучающаяся </a:t>
            </a:r>
            <a:r>
              <a:rPr lang="ru-RU" dirty="0"/>
              <a:t>группы 320 </a:t>
            </a:r>
            <a:r>
              <a:rPr lang="ru-RU" dirty="0" err="1"/>
              <a:t>Гавриш</a:t>
            </a:r>
            <a:r>
              <a:rPr lang="ru-RU" dirty="0"/>
              <a:t> Виктория, преподаватель Есипова </a:t>
            </a:r>
            <a:r>
              <a:rPr lang="ru-RU" dirty="0" smtClean="0"/>
              <a:t>Н.Л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412777"/>
            <a:ext cx="7175351" cy="1512168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effectLst/>
              </a:rPr>
              <a:t>Я Выбираю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4261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85920" y="3933056"/>
            <a:ext cx="6742464" cy="2519363"/>
          </a:xfrm>
        </p:spPr>
        <p:txBody>
          <a:bodyPr/>
          <a:lstStyle/>
          <a:p>
            <a:pPr marL="0" indent="0" algn="l">
              <a:buNone/>
            </a:pPr>
            <a:r>
              <a:rPr lang="ru-RU" sz="2000" dirty="0">
                <a:solidFill>
                  <a:srgbClr val="002060"/>
                </a:solidFill>
                <a:effectLst/>
              </a:rPr>
              <a:t>Я провела тестирование «Молодёжь и выборы» среди обучающихся техникума, </a:t>
            </a:r>
            <a:r>
              <a:rPr lang="ru-RU" sz="2000" dirty="0" smtClean="0">
                <a:solidFill>
                  <a:srgbClr val="002060"/>
                </a:solidFill>
                <a:effectLst/>
              </a:rPr>
              <a:t>предложила ответить </a:t>
            </a:r>
            <a:r>
              <a:rPr lang="ru-RU" sz="2000" dirty="0">
                <a:solidFill>
                  <a:srgbClr val="002060"/>
                </a:solidFill>
                <a:effectLst/>
              </a:rPr>
              <a:t>на следующие вопросы:</a:t>
            </a:r>
            <a:br>
              <a:rPr lang="ru-RU" sz="2000" dirty="0">
                <a:solidFill>
                  <a:srgbClr val="002060"/>
                </a:solidFill>
                <a:effectLst/>
              </a:rPr>
            </a:br>
            <a:r>
              <a:rPr lang="ru-RU" sz="2000" dirty="0">
                <a:solidFill>
                  <a:srgbClr val="002060"/>
                </a:solidFill>
                <a:effectLst/>
              </a:rPr>
              <a:t>1.Знаете ли вы права избирателя?</a:t>
            </a:r>
            <a:br>
              <a:rPr lang="ru-RU" sz="2000" dirty="0">
                <a:solidFill>
                  <a:srgbClr val="002060"/>
                </a:solidFill>
                <a:effectLst/>
              </a:rPr>
            </a:br>
            <a:r>
              <a:rPr lang="ru-RU" sz="2000" dirty="0">
                <a:solidFill>
                  <a:srgbClr val="002060"/>
                </a:solidFill>
                <a:effectLst/>
              </a:rPr>
              <a:t>2. Как вы относитесь к выборам?</a:t>
            </a:r>
            <a:br>
              <a:rPr lang="ru-RU" sz="2000" dirty="0">
                <a:solidFill>
                  <a:srgbClr val="002060"/>
                </a:solidFill>
                <a:effectLst/>
              </a:rPr>
            </a:br>
            <a:r>
              <a:rPr lang="ru-RU" sz="2000" dirty="0">
                <a:solidFill>
                  <a:srgbClr val="002060"/>
                </a:solidFill>
                <a:effectLst/>
              </a:rPr>
              <a:t>3. Считаете ли Вы выборы реальной возможностью повлиять на политическую ситуацию в стране?</a:t>
            </a:r>
            <a:br>
              <a:rPr lang="ru-RU" sz="2000" dirty="0">
                <a:solidFill>
                  <a:srgbClr val="002060"/>
                </a:solidFill>
                <a:effectLst/>
              </a:rPr>
            </a:b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5" name="Picture 3" descr="C:\Users\kiril\Desktop\фото 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5951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332656"/>
            <a:ext cx="4392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 smtClean="0">
                <a:solidFill>
                  <a:srgbClr val="002060"/>
                </a:solidFill>
                <a:latin typeface="+mj-lt"/>
              </a:rPr>
              <a:t>Изучив ответы </a:t>
            </a:r>
            <a:r>
              <a:rPr lang="ru-RU" dirty="0" smtClean="0">
                <a:solidFill>
                  <a:srgbClr val="002060"/>
                </a:solidFill>
              </a:rPr>
              <a:t>тестирования «Молодёжь </a:t>
            </a:r>
            <a:r>
              <a:rPr lang="ru-RU" dirty="0">
                <a:solidFill>
                  <a:srgbClr val="002060"/>
                </a:solidFill>
              </a:rPr>
              <a:t>и выборы»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 наших студентов, на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сегодняшний момент есть несколько моделей негативного электорального поведения молодых людей.</a:t>
            </a:r>
          </a:p>
          <a:p>
            <a:pPr fontAlgn="t"/>
            <a:r>
              <a:rPr lang="ru-RU" dirty="0">
                <a:solidFill>
                  <a:srgbClr val="C00000"/>
                </a:solidFill>
                <a:latin typeface="+mj-lt"/>
              </a:rPr>
              <a:t>Первая модель – «На выборы не хожу, потому что никому не верю».</a:t>
            </a:r>
          </a:p>
          <a:p>
            <a:pPr fontAlgn="t"/>
            <a:r>
              <a:rPr lang="ru-RU" dirty="0">
                <a:solidFill>
                  <a:srgbClr val="002060"/>
                </a:solidFill>
                <a:latin typeface="+mj-lt"/>
              </a:rPr>
              <a:t>Это объясняет неучастие молодежи в выборах, исходя из общего неприятия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к действующей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власти и института выборов.</a:t>
            </a:r>
          </a:p>
          <a:p>
            <a:pPr fontAlgn="t"/>
            <a:r>
              <a:rPr lang="ru-RU" dirty="0">
                <a:solidFill>
                  <a:srgbClr val="002060"/>
                </a:solidFill>
                <a:latin typeface="+mj-lt"/>
              </a:rPr>
              <a:t>Выборы – это циничный процесс, их механизм, как полагают молодые избиратели, хорошо известен. За деньги кандидат нанимает команду, ему пишут речи, выпускают листовки, учат подстраиваться под избирателей – и победа обеспечена.</a:t>
            </a:r>
          </a:p>
          <a:p>
            <a:pPr fontAlgn="t"/>
            <a:r>
              <a:rPr lang="ru-RU" dirty="0">
                <a:solidFill>
                  <a:srgbClr val="002060"/>
                </a:solidFill>
                <a:latin typeface="+mj-lt"/>
              </a:rPr>
              <a:t>Молодые люди не хотят быть пешками в чужой игре и поэтому отказываются в ней участвовать.</a:t>
            </a:r>
          </a:p>
        </p:txBody>
      </p:sp>
      <p:pic>
        <p:nvPicPr>
          <p:cNvPr id="4098" name="Picture 2" descr="C:\Users\kiril\Desktop\фото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092" y="1265387"/>
            <a:ext cx="4351076" cy="460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61502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370790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dirty="0">
                <a:solidFill>
                  <a:srgbClr val="C00000"/>
                </a:solidFill>
                <a:latin typeface="+mj-lt"/>
              </a:rPr>
              <a:t>Вторая </a:t>
            </a:r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–</a:t>
            </a:r>
            <a:endParaRPr lang="en-US" sz="2400" dirty="0" smtClean="0">
              <a:solidFill>
                <a:srgbClr val="C00000"/>
              </a:solidFill>
              <a:latin typeface="+mj-lt"/>
            </a:endParaRPr>
          </a:p>
          <a:p>
            <a:pPr algn="ctr" fontAlgn="t"/>
            <a:r>
              <a:rPr lang="ru-RU" sz="24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ru-RU" sz="2400" dirty="0">
                <a:solidFill>
                  <a:srgbClr val="C00000"/>
                </a:solidFill>
                <a:latin typeface="+mj-lt"/>
              </a:rPr>
              <a:t>«На выборы не хожу, потому что мой голос ничего не изменит».</a:t>
            </a:r>
          </a:p>
          <a:p>
            <a:pPr algn="ctr" fontAlgn="t"/>
            <a:r>
              <a:rPr lang="ru-RU" sz="2400" dirty="0">
                <a:solidFill>
                  <a:srgbClr val="002060"/>
                </a:solidFill>
                <a:latin typeface="+mj-lt"/>
              </a:rPr>
              <a:t>Исходя из этой модели неучастие молодежи в выборах, объясняется тем обстоятельством, что на политической сцене отсутствуют политические силы, способные понять интересы молодежи, что неизбежно ведет к неверию молодых людей в собственные силы.</a:t>
            </a:r>
          </a:p>
        </p:txBody>
      </p:sp>
      <p:pic>
        <p:nvPicPr>
          <p:cNvPr id="1026" name="Picture 2" descr="C:\Users\kiril\Desktop\фото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356990"/>
            <a:ext cx="5148065" cy="333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iril\Desktop\фото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263" y="332656"/>
            <a:ext cx="486724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445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2040" y="1988840"/>
            <a:ext cx="39604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000" dirty="0">
                <a:solidFill>
                  <a:srgbClr val="C00000"/>
                </a:solidFill>
                <a:latin typeface="+mj-lt"/>
              </a:rPr>
              <a:t>И третья – «На выборы не хожу, </a:t>
            </a:r>
            <a:endParaRPr lang="ru-RU" sz="2000" dirty="0" smtClean="0">
              <a:solidFill>
                <a:srgbClr val="C00000"/>
              </a:solidFill>
              <a:latin typeface="+mj-lt"/>
            </a:endParaRPr>
          </a:p>
          <a:p>
            <a:pPr algn="ctr" fontAlgn="t"/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потому 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что мне это вообще неинтересно».</a:t>
            </a:r>
          </a:p>
          <a:p>
            <a:pPr algn="ctr" fontAlgn="t"/>
            <a:r>
              <a:rPr lang="ru-RU" sz="2000" dirty="0">
                <a:solidFill>
                  <a:srgbClr val="002060"/>
                </a:solidFill>
                <a:latin typeface="+mj-lt"/>
              </a:rPr>
              <a:t>Эта модель характерна для значительной части молодежи, которая занята своими собственными делами и для которой политическая жизнь вообще не представляет никакого интереса.</a:t>
            </a:r>
          </a:p>
        </p:txBody>
      </p:sp>
      <p:pic>
        <p:nvPicPr>
          <p:cNvPr id="2050" name="Picture 2" descr="C:\Users\kiril\Desktop\фот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4392488" cy="4341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8819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pPr fontAlgn="t"/>
            <a:r>
              <a:rPr lang="ru-RU" sz="2300" dirty="0">
                <a:solidFill>
                  <a:srgbClr val="002060"/>
                </a:solidFill>
                <a:latin typeface="+mj-lt"/>
              </a:rPr>
              <a:t>На электоральную активность российской молодежи серьезно влияет и идущий процесс социального расслоения населения.</a:t>
            </a:r>
          </a:p>
          <a:p>
            <a:pPr fontAlgn="t"/>
            <a:r>
              <a:rPr lang="ru-RU" sz="2300" dirty="0">
                <a:solidFill>
                  <a:srgbClr val="002060"/>
                </a:solidFill>
                <a:latin typeface="+mj-lt"/>
              </a:rPr>
              <a:t>Доступность получения образования, высокооплачиваемой работы, возможность создания семьи, приобретения жилья и получения других социально-значимых благ для основной массы молодежи становятся сложными и взаимными проблемами.</a:t>
            </a:r>
          </a:p>
          <a:p>
            <a:pPr fontAlgn="t"/>
            <a:r>
              <a:rPr lang="ru-RU" sz="2300" dirty="0">
                <a:solidFill>
                  <a:srgbClr val="002060"/>
                </a:solidFill>
                <a:latin typeface="+mj-lt"/>
              </a:rPr>
              <a:t>Государство, если оно действительно социальное государство и таковым является фактически, а не формально – по конституции, должно всячески способствовать и помогать молодым людям решать эти проблемы.</a:t>
            </a:r>
          </a:p>
          <a:p>
            <a:endParaRPr lang="ru-RU" dirty="0"/>
          </a:p>
        </p:txBody>
      </p:sp>
      <p:pic>
        <p:nvPicPr>
          <p:cNvPr id="1026" name="Picture 2" descr="C:\Users\kiril\Desktop\фото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78808"/>
            <a:ext cx="8856984" cy="251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335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1" y="5229200"/>
            <a:ext cx="8054280" cy="1296144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2060"/>
                </a:solidFill>
              </a:rPr>
              <a:t>Ведь современное демократическое государство сегодня немыслимо без существования института выборов: «Демократическое развитие обрывается тогда, когда место гражданина с бюллетенем занимает человек с ружьем».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07505" y="692696"/>
            <a:ext cx="3024336" cy="432048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>
                <a:solidFill>
                  <a:srgbClr val="002060"/>
                </a:solidFill>
              </a:rPr>
              <a:t>Преодолеть существующий правовой и политический вакуум возможно, но на это нужны годы и кропотливая работа всех участников общественно-политического процесса в государстве.</a:t>
            </a:r>
          </a:p>
          <a:p>
            <a:endParaRPr lang="ru-RU" dirty="0"/>
          </a:p>
        </p:txBody>
      </p:sp>
      <p:pic>
        <p:nvPicPr>
          <p:cNvPr id="2050" name="Picture 2" descr="C:\Users\kiril\Desktop\фото3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32656"/>
            <a:ext cx="557869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3282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0" y="423000"/>
            <a:ext cx="4464496" cy="6102344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107504" y="404664"/>
            <a:ext cx="4320480" cy="4032448"/>
          </a:xfrm>
        </p:spPr>
        <p:txBody>
          <a:bodyPr>
            <a:normAutofit fontScale="85000" lnSpcReduction="20000"/>
          </a:bodyPr>
          <a:lstStyle/>
          <a:p>
            <a:pPr marL="45720" indent="0" algn="ctr" fontAlgn="t">
              <a:buNone/>
            </a:pPr>
            <a:r>
              <a:rPr lang="ru-RU" dirty="0">
                <a:solidFill>
                  <a:srgbClr val="C00000"/>
                </a:solidFill>
              </a:rPr>
              <a:t>Молодежь - главная сила созидания настоящего и будущего социально-экономического и культурного потенциала страны.</a:t>
            </a:r>
          </a:p>
          <a:p>
            <a:pPr marL="45720" indent="0" algn="ctr" fontAlgn="t">
              <a:buNone/>
            </a:pPr>
            <a:r>
              <a:rPr lang="ru-RU" dirty="0">
                <a:solidFill>
                  <a:srgbClr val="002060"/>
                </a:solidFill>
              </a:rPr>
              <a:t>Участие молодых избирателей в выборах характеризует степень зрелости их политического сознания и правовой культуры, готовность </a:t>
            </a:r>
            <a:r>
              <a:rPr lang="ru-RU" dirty="0">
                <a:solidFill>
                  <a:srgbClr val="C00000"/>
                </a:solidFill>
              </a:rPr>
              <a:t>принять и продолжить эстафету старших поколений, взять на себя ответственность за будущее.</a:t>
            </a:r>
          </a:p>
          <a:p>
            <a:pPr marL="45720" indent="0" algn="ctr" fontAlgn="t">
              <a:buNone/>
            </a:pPr>
            <a:r>
              <a:rPr lang="ru-RU" dirty="0">
                <a:solidFill>
                  <a:srgbClr val="002060"/>
                </a:solidFill>
              </a:rPr>
              <a:t>Поэтому электоральная активность молодежи находится в центре постоянного внимания государства.</a:t>
            </a:r>
          </a:p>
          <a:p>
            <a:endParaRPr lang="ru-RU" dirty="0"/>
          </a:p>
        </p:txBody>
      </p:sp>
      <p:pic>
        <p:nvPicPr>
          <p:cNvPr id="3074" name="Picture 2" descr="C:\Users\kiril\Desktop\фото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435" y="420664"/>
            <a:ext cx="4545061" cy="336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iril\Desktop\фото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161903"/>
            <a:ext cx="4212976" cy="243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kiril\Desktop\фото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436" y="3785416"/>
            <a:ext cx="4545060" cy="295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5962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71296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000" b="1" dirty="0">
                <a:solidFill>
                  <a:srgbClr val="002060"/>
                </a:solidFill>
                <a:latin typeface="+mj-lt"/>
              </a:rPr>
              <a:t>Основными формами привлечения молодежи к участию в выборах являются:</a:t>
            </a:r>
            <a:endParaRPr lang="ru-RU" sz="2000" dirty="0">
              <a:solidFill>
                <a:srgbClr val="002060"/>
              </a:solidFill>
              <a:latin typeface="+mj-lt"/>
            </a:endParaRPr>
          </a:p>
          <a:p>
            <a:pPr marL="457200" indent="-457200" algn="just" fontAlgn="t">
              <a:buAutoNum type="arabicPeriod"/>
            </a:pP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Семья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. 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Существует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большая вероятность того, что если родители участвуют в выборах и проявляют активную гражданскую позицию, то и дети тоже будут участвовать в выборах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457200" indent="-457200" algn="just" fontAlgn="t">
              <a:buAutoNum type="arabicPeriod"/>
            </a:pP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Образовательные 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организации.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В нашем учреждении работает участковая избирательная комиссия № 50 из числа преподавателей техникума, которые показывают нам уровень политической грамотности и активности, формируют правовую культуру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457200" indent="-457200" algn="just" fontAlgn="t">
              <a:buAutoNum type="arabicPeriod"/>
            </a:pP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Волонтерские 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движения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- добровольные, бескорыстные участия молодежи в различного рода общественных проектах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.</a:t>
            </a:r>
          </a:p>
          <a:p>
            <a:pPr marL="457200" indent="-457200" algn="just" fontAlgn="t">
              <a:buAutoNum type="arabicPeriod"/>
            </a:pPr>
            <a:r>
              <a:rPr lang="ru-RU" sz="2000" dirty="0" smtClean="0">
                <a:solidFill>
                  <a:srgbClr val="C00000"/>
                </a:solidFill>
                <a:latin typeface="+mj-lt"/>
              </a:rPr>
              <a:t>СМИ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.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 Значительная часть информации о выборах 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получаем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через СМИ, поэтому необходимо просматривать и обсуждать проблемы государственного устройства, систему выборов, права и обязанности граждан. </a:t>
            </a:r>
            <a:endParaRPr lang="ru-RU" sz="2000" dirty="0" smtClean="0">
              <a:solidFill>
                <a:srgbClr val="002060"/>
              </a:solidFill>
              <a:latin typeface="+mj-lt"/>
            </a:endParaRPr>
          </a:p>
          <a:p>
            <a:pPr marL="457200" indent="-457200" algn="just" fontAlgn="t">
              <a:buAutoNum type="arabicPeriod"/>
            </a:pP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000" dirty="0">
                <a:solidFill>
                  <a:srgbClr val="C00000"/>
                </a:solidFill>
                <a:latin typeface="+mj-lt"/>
              </a:rPr>
              <a:t>Партии и общественные движения.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Наибольшее внимание уделяют проблемам молодежи, создание молодежных организаций, что является весомым фактором вовлечения молодежи в электоральный процесс.</a:t>
            </a:r>
          </a:p>
        </p:txBody>
      </p:sp>
    </p:spTree>
    <p:extLst>
      <p:ext uri="{BB962C8B-B14F-4D97-AF65-F5344CB8AC3E}">
        <p14:creationId xmlns:p14="http://schemas.microsoft.com/office/powerpoint/2010/main" val="24475926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kiril\Desktop\фото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7504" y="3284984"/>
            <a:ext cx="2982250" cy="32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kiril\Desktop\фото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2967259" cy="316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kiril\Desktop\фото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754" y="3284984"/>
            <a:ext cx="2778449" cy="3231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kiril\Desktop\фото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764" y="116632"/>
            <a:ext cx="2778448" cy="3167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940152" y="260648"/>
            <a:ext cx="30243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+mj-lt"/>
              </a:rPr>
              <a:t>Активно участвуйте в жизни своей страны. От вашего выбора, так или иначе, будет зависеть ваша дальнейшая судьба в следующие несколько минут или лет. Помните, что </a:t>
            </a:r>
            <a:r>
              <a:rPr lang="ru-RU" sz="2400" b="1" dirty="0">
                <a:solidFill>
                  <a:srgbClr val="C00000"/>
                </a:solidFill>
                <a:latin typeface="+mj-lt"/>
              </a:rPr>
              <a:t>«Выборы — единственная гонка, в которой выигрывает большинство участников».</a:t>
            </a:r>
            <a:endParaRPr lang="ru-RU" sz="240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83287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kiril\Desktop\фото 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542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6679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15617" y="4372168"/>
            <a:ext cx="7190184" cy="1649120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rgbClr val="002060"/>
                </a:solidFill>
                <a:effectLst/>
              </a:rPr>
              <a:t>Вы молоды и энергичны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? Тогда </a:t>
            </a:r>
            <a:r>
              <a:rPr lang="ru-RU" sz="2400" dirty="0">
                <a:solidFill>
                  <a:srgbClr val="002060"/>
                </a:solidFill>
                <a:effectLst/>
              </a:rPr>
              <a:t>вам сюда! 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Море интересной </a:t>
            </a:r>
            <a:r>
              <a:rPr lang="ru-RU" sz="2400" dirty="0">
                <a:solidFill>
                  <a:srgbClr val="002060"/>
                </a:solidFill>
                <a:effectLst/>
              </a:rPr>
              <a:t>и полезной информации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. Нескучно </a:t>
            </a:r>
            <a:r>
              <a:rPr lang="ru-RU" sz="2400" dirty="0">
                <a:solidFill>
                  <a:srgbClr val="002060"/>
                </a:solidFill>
                <a:effectLst/>
              </a:rPr>
              <a:t>о важном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. </a:t>
            </a:r>
            <a:br>
              <a:rPr lang="ru-RU" sz="2400" dirty="0" smtClean="0">
                <a:solidFill>
                  <a:srgbClr val="002060"/>
                </a:solidFill>
                <a:effectLst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</a:rPr>
              <a:t>Ваше </a:t>
            </a:r>
            <a:r>
              <a:rPr lang="ru-RU" sz="2400" dirty="0">
                <a:solidFill>
                  <a:srgbClr val="002060"/>
                </a:solidFill>
                <a:effectLst/>
              </a:rPr>
              <a:t>будущее начинается здесь</a:t>
            </a:r>
            <a:r>
              <a:rPr lang="ru-RU" sz="2400" dirty="0">
                <a:solidFill>
                  <a:schemeClr val="accent1"/>
                </a:solidFill>
                <a:effectLst/>
              </a:rPr>
              <a:t>!</a:t>
            </a:r>
            <a:br>
              <a:rPr lang="ru-RU" sz="2400" dirty="0">
                <a:solidFill>
                  <a:schemeClr val="accent1"/>
                </a:solidFill>
                <a:effectLst/>
              </a:rPr>
            </a:br>
            <a:endParaRPr lang="ru-RU" sz="2400" dirty="0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kiril\Desktop\фото 1.pn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672"/>
            <a:ext cx="6336703" cy="373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54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582341"/>
            <a:ext cx="45365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sz="2000" dirty="0">
                <a:solidFill>
                  <a:srgbClr val="002060"/>
                </a:solidFill>
                <a:latin typeface="+mj-lt"/>
              </a:rPr>
              <a:t>В соответствии с Федеральным законом «Об основных гарантиях избирательных прав и права на участие в референдуме граждан Российской Федерации», граждане Российской Федерации наделяются активным избирательным правом по достижении 18 лет.</a:t>
            </a:r>
          </a:p>
          <a:p>
            <a:pPr fontAlgn="t"/>
            <a:r>
              <a:rPr lang="ru-RU" sz="2000" dirty="0">
                <a:solidFill>
                  <a:srgbClr val="002060"/>
                </a:solidFill>
                <a:latin typeface="+mj-lt"/>
              </a:rPr>
              <a:t>Возрастной ценз для 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реализации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избирательного права определяется Конституцией Российской Федерации, федеральными законами, законами субъектов Российской Федерации.</a:t>
            </a:r>
          </a:p>
        </p:txBody>
      </p:sp>
      <p:pic>
        <p:nvPicPr>
          <p:cNvPr id="2050" name="Picture 2" descr="C:\Users\kiril\Desktop\фото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1000"/>
            <a:ext cx="4032448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4546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7" y="4372168"/>
            <a:ext cx="6984775" cy="1649120"/>
          </a:xfrm>
        </p:spPr>
        <p:txBody>
          <a:bodyPr/>
          <a:lstStyle/>
          <a:p>
            <a:pPr algn="just" fontAlgn="t"/>
            <a:r>
              <a:rPr lang="ru-RU" sz="2000" dirty="0">
                <a:solidFill>
                  <a:srgbClr val="002060"/>
                </a:solidFill>
                <a:effectLst/>
              </a:rPr>
              <a:t>Молодые могут избирать и быть избранными, могут работать наблюдателями на выборах, входить в составы участковых избирательных комиссий – допустимы любые законные формы участия молодёжи в выборах любого </a:t>
            </a:r>
            <a:r>
              <a:rPr lang="ru-RU" sz="2000" dirty="0" smtClean="0">
                <a:solidFill>
                  <a:srgbClr val="002060"/>
                </a:solidFill>
                <a:effectLst/>
              </a:rPr>
              <a:t>уровня.</a:t>
            </a:r>
            <a:endParaRPr lang="ru-RU" dirty="0">
              <a:solidFill>
                <a:srgbClr val="002060"/>
              </a:solidFill>
              <a:effectLst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kiril\Desktop\фото 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5288"/>
            <a:ext cx="3706490" cy="3813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kiril\Desktop\фото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48680"/>
            <a:ext cx="40405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00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908720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dirty="0">
                <a:solidFill>
                  <a:srgbClr val="002060"/>
                </a:solidFill>
                <a:latin typeface="+mj-lt"/>
              </a:rPr>
              <a:t>Проблема участия молодёжи в выборах является сегодня одной из самых актуальных, так как именно эта возрастная группа людей представляет собой социально активную часть населения, более того, перспективную.</a:t>
            </a:r>
          </a:p>
          <a:p>
            <a:pPr algn="just" fontAlgn="t"/>
            <a:r>
              <a:rPr lang="ru-RU" dirty="0">
                <a:solidFill>
                  <a:srgbClr val="002060"/>
                </a:solidFill>
                <a:latin typeface="+mj-lt"/>
              </a:rPr>
              <a:t>Позиция молодежи в политическом процессе актуальна для современной России. Актуальность этой проблемы обусловлена рядом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причин:</a:t>
            </a:r>
            <a:endParaRPr lang="ru-RU" dirty="0">
              <a:solidFill>
                <a:srgbClr val="002060"/>
              </a:solidFill>
              <a:latin typeface="+mj-lt"/>
            </a:endParaRPr>
          </a:p>
          <a:p>
            <a:pPr marL="742950" lvl="1" indent="-285750" algn="just" fontAlgn="t">
              <a:buFont typeface="Wingdings" pitchFamily="2" charset="2"/>
              <a:buChar char="§"/>
            </a:pPr>
            <a:r>
              <a:rPr lang="ru-RU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ru-RU" dirty="0" smtClean="0">
                <a:solidFill>
                  <a:srgbClr val="C00000"/>
                </a:solidFill>
                <a:latin typeface="+mj-lt"/>
              </a:rPr>
              <a:t>Во-первых</a:t>
            </a:r>
            <a:r>
              <a:rPr lang="ru-RU" dirty="0">
                <a:solidFill>
                  <a:srgbClr val="C00000"/>
                </a:solidFill>
                <a:latin typeface="+mj-lt"/>
              </a:rPr>
              <a:t>,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 избирательное право в России имеют около 25 млн. молодых людей в возрасте от 18 до 29 лет. Это около четверти от общего числа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избирателей;</a:t>
            </a:r>
            <a:endParaRPr lang="ru-RU" dirty="0">
              <a:solidFill>
                <a:srgbClr val="002060"/>
              </a:solidFill>
              <a:latin typeface="+mj-lt"/>
            </a:endParaRPr>
          </a:p>
          <a:p>
            <a:pPr marL="742950" lvl="1" indent="-285750" algn="just" fontAlgn="t">
              <a:buFont typeface="Wingdings" pitchFamily="2" charset="2"/>
              <a:buChar char="§"/>
            </a:pPr>
            <a:r>
              <a:rPr lang="ru-RU" dirty="0">
                <a:solidFill>
                  <a:srgbClr val="C00000"/>
                </a:solidFill>
                <a:latin typeface="+mj-lt"/>
              </a:rPr>
              <a:t>Во-вторых,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 молодежь – наиболее динамичная и энергичная социальная группа, которая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будет 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определять развитие общества и государства через несколько </a:t>
            </a:r>
            <a:r>
              <a:rPr lang="ru-RU" dirty="0" smtClean="0">
                <a:solidFill>
                  <a:srgbClr val="002060"/>
                </a:solidFill>
                <a:latin typeface="+mj-lt"/>
              </a:rPr>
              <a:t>лет;</a:t>
            </a:r>
            <a:endParaRPr lang="ru-RU" dirty="0">
              <a:solidFill>
                <a:srgbClr val="002060"/>
              </a:solidFill>
              <a:latin typeface="+mj-lt"/>
            </a:endParaRPr>
          </a:p>
          <a:p>
            <a:pPr marL="742950" lvl="1" indent="-285750" algn="just" fontAlgn="t">
              <a:buFont typeface="Wingdings" pitchFamily="2" charset="2"/>
              <a:buChar char="§"/>
            </a:pPr>
            <a:r>
              <a:rPr lang="ru-RU" dirty="0">
                <a:solidFill>
                  <a:srgbClr val="C00000"/>
                </a:solidFill>
                <a:latin typeface="+mj-lt"/>
              </a:rPr>
              <a:t>В-третьих,</a:t>
            </a:r>
            <a:r>
              <a:rPr lang="ru-RU" dirty="0">
                <a:solidFill>
                  <a:srgbClr val="002060"/>
                </a:solidFill>
                <a:latin typeface="+mj-lt"/>
              </a:rPr>
              <a:t> молодежь предопределяет структуру занятости населения и его трудовую активность на ближайшие десятилетия. Поэтому от сегодняшнего положения молодежи зависит экономическое развитие государства и его мощь.</a:t>
            </a:r>
          </a:p>
        </p:txBody>
      </p:sp>
    </p:spTree>
    <p:extLst>
      <p:ext uri="{BB962C8B-B14F-4D97-AF65-F5344CB8AC3E}">
        <p14:creationId xmlns:p14="http://schemas.microsoft.com/office/powerpoint/2010/main" val="1484895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3568" y="4607510"/>
            <a:ext cx="8208912" cy="1917834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+mj-lt"/>
              </a:rPr>
              <a:t>В силу </a:t>
            </a:r>
            <a:r>
              <a:rPr lang="ru-RU" sz="2400">
                <a:solidFill>
                  <a:srgbClr val="002060"/>
                </a:solidFill>
                <a:latin typeface="+mj-lt"/>
              </a:rPr>
              <a:t>этих </a:t>
            </a:r>
            <a:r>
              <a:rPr lang="ru-RU" sz="2400" smtClean="0">
                <a:solidFill>
                  <a:srgbClr val="002060"/>
                </a:solidFill>
                <a:latin typeface="+mj-lt"/>
              </a:rPr>
              <a:t>причин, </a:t>
            </a:r>
            <a:r>
              <a:rPr lang="ru-RU" sz="2400" dirty="0">
                <a:solidFill>
                  <a:srgbClr val="002060"/>
                </a:solidFill>
                <a:latin typeface="+mj-lt"/>
              </a:rPr>
              <a:t>обращение политических сил России к молодежи, изучение и решение ее проблем, привлечение молодых людей к участию в политическом процессе становится необходимостью и приобретает особую актуальность.</a:t>
            </a:r>
          </a:p>
          <a:p>
            <a:pPr algn="just"/>
            <a:endParaRPr lang="ru-RU" sz="24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098" name="Picture 2" descr="C:\Users\kiril\Desktop\фото 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92696"/>
            <a:ext cx="806489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63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67544" y="1028343"/>
            <a:ext cx="51845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ru-RU" dirty="0">
                <a:solidFill>
                  <a:srgbClr val="002060"/>
                </a:solidFill>
              </a:rPr>
              <a:t>На самом деле, так ли </a:t>
            </a:r>
            <a:r>
              <a:rPr lang="ru-RU" dirty="0" smtClean="0">
                <a:solidFill>
                  <a:srgbClr val="002060"/>
                </a:solidFill>
              </a:rPr>
              <a:t>сложно </a:t>
            </a:r>
            <a:r>
              <a:rPr lang="ru-RU" dirty="0">
                <a:solidFill>
                  <a:srgbClr val="002060"/>
                </a:solidFill>
              </a:rPr>
              <a:t>и однозначно решение, принимаемое </a:t>
            </a:r>
            <a:r>
              <a:rPr lang="ru-RU" dirty="0" smtClean="0">
                <a:solidFill>
                  <a:srgbClr val="002060"/>
                </a:solidFill>
              </a:rPr>
              <a:t>молодёжью, </a:t>
            </a:r>
            <a:r>
              <a:rPr lang="ru-RU" dirty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rgbClr val="C00000"/>
                </a:solidFill>
              </a:rPr>
              <a:t>участвовать ли в выборах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>
                <a:solidFill>
                  <a:srgbClr val="C00000"/>
                </a:solidFill>
              </a:rPr>
              <a:t>кому из кандидатов </a:t>
            </a:r>
            <a:r>
              <a:rPr lang="ru-RU" dirty="0">
                <a:solidFill>
                  <a:srgbClr val="002060"/>
                </a:solidFill>
              </a:rPr>
              <a:t>или </a:t>
            </a:r>
            <a:r>
              <a:rPr lang="ru-RU" dirty="0">
                <a:solidFill>
                  <a:srgbClr val="C00000"/>
                </a:solidFill>
              </a:rPr>
              <a:t>политических партий </a:t>
            </a:r>
            <a:r>
              <a:rPr lang="ru-RU" dirty="0">
                <a:solidFill>
                  <a:srgbClr val="002060"/>
                </a:solidFill>
              </a:rPr>
              <a:t>отдать предпочтение?</a:t>
            </a:r>
          </a:p>
          <a:p>
            <a:pPr fontAlgn="t"/>
            <a:r>
              <a:rPr lang="ru-RU" dirty="0">
                <a:solidFill>
                  <a:srgbClr val="002060"/>
                </a:solidFill>
              </a:rPr>
              <a:t>Такой ответ нередко затрудняет избирателей и более старших возрастов, а решение принимается ими зачастую в самую последнюю минуту.</a:t>
            </a:r>
          </a:p>
          <a:p>
            <a:pPr fontAlgn="t"/>
            <a:r>
              <a:rPr lang="ru-RU" dirty="0">
                <a:solidFill>
                  <a:srgbClr val="002060"/>
                </a:solidFill>
              </a:rPr>
              <a:t>Является ли такое решение осознанным, основывается ли на правовых знаниях, или оно спонтанно, случайно и даже безответственно? Именно этот вопрос, касающийся молодых и будущих избирателей, заботит организаторов выборов.</a:t>
            </a:r>
          </a:p>
        </p:txBody>
      </p:sp>
      <p:pic>
        <p:nvPicPr>
          <p:cNvPr id="1026" name="Picture 2" descr="C:\Users\kiril\Desktop\фото 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52001"/>
            <a:ext cx="3563888" cy="3705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334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04664"/>
            <a:ext cx="8928992" cy="3960440"/>
          </a:xfrm>
        </p:spPr>
        <p:txBody>
          <a:bodyPr>
            <a:noAutofit/>
          </a:bodyPr>
          <a:lstStyle/>
          <a:p>
            <a:pPr algn="just" fontAlgn="t"/>
            <a:r>
              <a:rPr lang="ru-RU" sz="1600" dirty="0">
                <a:solidFill>
                  <a:srgbClr val="002060"/>
                </a:solidFill>
                <a:latin typeface="+mj-lt"/>
              </a:rPr>
              <a:t>Молодежь социально неоднородна и различна, имеет свои специфические интересы и взгляды. Существенно различны положение и проблемы молодежи в развитых и в развивающихся субъектах страны. Поэтому молодежь не представляет единой политической и идеологической силы.</a:t>
            </a:r>
          </a:p>
          <a:p>
            <a:pPr algn="just" fontAlgn="t"/>
            <a:r>
              <a:rPr lang="ru-RU" sz="1600" dirty="0">
                <a:solidFill>
                  <a:srgbClr val="002060"/>
                </a:solidFill>
                <a:latin typeface="+mj-lt"/>
              </a:rPr>
              <a:t>Политические лидеры всегда придавали молодежи большое позитивное значение, так как именно она в значительной степени решает исход политической борьбы.</a:t>
            </a:r>
          </a:p>
          <a:p>
            <a:pPr algn="just" fontAlgn="t"/>
            <a:r>
              <a:rPr lang="ru-RU" sz="1600" dirty="0">
                <a:solidFill>
                  <a:srgbClr val="002060"/>
                </a:solidFill>
                <a:latin typeface="+mj-lt"/>
              </a:rPr>
              <a:t>Разумеется, необходимо учитывать как возрастную, так и социально-психологическую специфику молодежи, обусловленную </a:t>
            </a:r>
            <a:r>
              <a:rPr lang="ru-RU" sz="1600" dirty="0" smtClean="0">
                <a:solidFill>
                  <a:srgbClr val="002060"/>
                </a:solidFill>
                <a:latin typeface="+mj-lt"/>
              </a:rPr>
              <a:t>исторически </a:t>
            </a:r>
            <a:r>
              <a:rPr lang="ru-RU" sz="1600" dirty="0">
                <a:solidFill>
                  <a:srgbClr val="002060"/>
                </a:solidFill>
                <a:latin typeface="+mj-lt"/>
              </a:rPr>
              <a:t>различиями между разными поколениями.</a:t>
            </a:r>
          </a:p>
          <a:p>
            <a:pPr algn="just" fontAlgn="t"/>
            <a:r>
              <a:rPr lang="ru-RU" sz="1600" dirty="0">
                <a:solidFill>
                  <a:srgbClr val="002060"/>
                </a:solidFill>
                <a:latin typeface="+mj-lt"/>
              </a:rPr>
              <a:t>Как известно, молодежь совсем иначе реагирует на изменение политической ситуации в стране, чем старшее поколение. </a:t>
            </a:r>
            <a:r>
              <a:rPr lang="ru-RU" sz="1600" dirty="0">
                <a:solidFill>
                  <a:srgbClr val="C00000"/>
                </a:solidFill>
                <a:latin typeface="+mj-lt"/>
              </a:rPr>
              <a:t>Будущее России зависит именно от современной молодежи.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+mj-lt"/>
              </a:rPr>
              <a:t>От того, как молодые люди будут воспитаны сейчас, будет зависеть жизнь поколения «воспитателей», ведь как гласит русская поговорка «что посеешь, то и пожнешь».</a:t>
            </a:r>
          </a:p>
        </p:txBody>
      </p:sp>
      <p:pic>
        <p:nvPicPr>
          <p:cNvPr id="1026" name="Picture 2" descr="C:\Users\kiril\Desktop\фото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3096"/>
            <a:ext cx="849694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8765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3888" y="548680"/>
            <a:ext cx="50405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/>
            <a:r>
              <a:rPr lang="ru-RU" sz="2000" dirty="0">
                <a:solidFill>
                  <a:srgbClr val="002060"/>
                </a:solidFill>
                <a:latin typeface="+mj-lt"/>
              </a:rPr>
              <a:t>Многие проблемы на выборах в России возникают из-за низкого уровня правовой культуры, отсутствия демократических традиций. И 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строиться </a:t>
            </a:r>
            <a:r>
              <a:rPr lang="ru-RU" sz="2000" dirty="0">
                <a:solidFill>
                  <a:srgbClr val="002060"/>
                </a:solidFill>
                <a:latin typeface="+mj-lt"/>
              </a:rPr>
              <a:t>эта работа должна с обязательным комплексным подходом к решению этого вопроса.</a:t>
            </a:r>
          </a:p>
          <a:p>
            <a:pPr algn="just" fontAlgn="t"/>
            <a:r>
              <a:rPr lang="ru-RU" sz="2000" dirty="0">
                <a:solidFill>
                  <a:srgbClr val="002060"/>
                </a:solidFill>
                <a:latin typeface="+mj-lt"/>
              </a:rPr>
              <a:t>Безусловно, есть и целый ряд других причин и условий, влияющих на электоральную активность молодежи.</a:t>
            </a:r>
          </a:p>
          <a:p>
            <a:pPr algn="just" fontAlgn="t"/>
            <a:r>
              <a:rPr lang="ru-RU" sz="2000" dirty="0">
                <a:solidFill>
                  <a:srgbClr val="C00000"/>
                </a:solidFill>
                <a:latin typeface="+mj-lt"/>
              </a:rPr>
              <a:t>Молодежь просто не приучена ходить на выборы, она пассивна.</a:t>
            </a:r>
          </a:p>
          <a:p>
            <a:pPr algn="just" fontAlgn="t"/>
            <a:r>
              <a:rPr lang="ru-RU" sz="2000" dirty="0">
                <a:solidFill>
                  <a:srgbClr val="002060"/>
                </a:solidFill>
                <a:latin typeface="+mj-lt"/>
              </a:rPr>
              <a:t>Сегодня молодежь не хочет участвовать в общественно-политической жизни, искать кумиров среди политических лидеров, героев книг и кино, деятелей культуры и спорта.</a:t>
            </a:r>
          </a:p>
        </p:txBody>
      </p:sp>
      <p:pic>
        <p:nvPicPr>
          <p:cNvPr id="2050" name="Picture 2" descr="C:\Users\kiril\Desktop\фото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1" y="3645024"/>
            <a:ext cx="3426219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iril\Desktop\фото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33" y="691325"/>
            <a:ext cx="3415947" cy="273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784270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325</TotalTime>
  <Words>1153</Words>
  <Application>Microsoft Office PowerPoint</Application>
  <PresentationFormat>Экран (4:3)</PresentationFormat>
  <Paragraphs>54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Я Выбираю </vt:lpstr>
      <vt:lpstr>Вы молоды и энергичны? Тогда вам сюда! Море интересной и полезной информации. Нескучно о важном.  Ваше будущее начинается здесь! </vt:lpstr>
      <vt:lpstr>Презентация PowerPoint</vt:lpstr>
      <vt:lpstr>Молодые могут избирать и быть избранными, могут работать наблюдателями на выборах, входить в составы участковых избирательных комиссий – допустимы любые законные формы участия молодёжи в выборах любого уровня.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Я провела тестирование «Молодёжь и выборы» среди обучающихся техникума, предложила ответить на следующие вопросы: 1.Знаете ли вы права избирателя? 2. Как вы относитесь к выборам? 3. Считаете ли Вы выборы реальной возможностью повлиять на политическую ситуацию в стране? </vt:lpstr>
      <vt:lpstr>Презентация PowerPoint</vt:lpstr>
      <vt:lpstr>Презентация PowerPoint</vt:lpstr>
      <vt:lpstr>Презентация PowerPoint</vt:lpstr>
      <vt:lpstr>Презентация PowerPoint</vt:lpstr>
      <vt:lpstr>Ведь современное демократическое государство сегодня немыслимо без существования института выборов: «Демократическое развитие обрывается тогда, когда место гражданина с бюллетенем занимает человек с ружьем».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 Выбираю</dc:title>
  <dc:creator>kirillesipov69@gmail.com</dc:creator>
  <cp:lastModifiedBy>kirillesipov69@gmail.com</cp:lastModifiedBy>
  <cp:revision>32</cp:revision>
  <dcterms:created xsi:type="dcterms:W3CDTF">2025-01-21T18:21:45Z</dcterms:created>
  <dcterms:modified xsi:type="dcterms:W3CDTF">2025-01-23T12:13:22Z</dcterms:modified>
</cp:coreProperties>
</file>