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8" r:id="rId2"/>
    <p:sldId id="289" r:id="rId3"/>
    <p:sldId id="263" r:id="rId4"/>
    <p:sldId id="262" r:id="rId5"/>
    <p:sldId id="264" r:id="rId6"/>
    <p:sldId id="265" r:id="rId7"/>
    <p:sldId id="293" r:id="rId8"/>
    <p:sldId id="292" r:id="rId9"/>
    <p:sldId id="294" r:id="rId10"/>
    <p:sldId id="271" r:id="rId11"/>
    <p:sldId id="272" r:id="rId12"/>
    <p:sldId id="275" r:id="rId13"/>
    <p:sldId id="291" r:id="rId14"/>
    <p:sldId id="282" r:id="rId15"/>
    <p:sldId id="29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9F7C0D-4198-4167-B083-BFD67F0FB774}" type="datetimeFigureOut">
              <a:rPr lang="ru-RU" smtClean="0"/>
              <a:t>25.01.2025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3568-C8FD-4F35-8FB8-D515EBFE52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513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49A80-6FC5-46D3-A798-44298F6F016E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E458D-FF94-4643-B984-7A030E71F9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4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49A80-6FC5-46D3-A798-44298F6F016E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E458D-FF94-4643-B984-7A030E71F9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418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49A80-6FC5-46D3-A798-44298F6F016E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E458D-FF94-4643-B984-7A030E71F9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676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49A80-6FC5-46D3-A798-44298F6F016E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E458D-FF94-4643-B984-7A030E71F9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101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49A80-6FC5-46D3-A798-44298F6F016E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E458D-FF94-4643-B984-7A030E71F9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486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49A80-6FC5-46D3-A798-44298F6F016E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E458D-FF94-4643-B984-7A030E71F9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798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49A80-6FC5-46D3-A798-44298F6F016E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E458D-FF94-4643-B984-7A030E71F9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319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49A80-6FC5-46D3-A798-44298F6F016E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E458D-FF94-4643-B984-7A030E71F9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103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49A80-6FC5-46D3-A798-44298F6F016E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E458D-FF94-4643-B984-7A030E71F9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147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49A80-6FC5-46D3-A798-44298F6F016E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E458D-FF94-4643-B984-7A030E71F9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489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49A80-6FC5-46D3-A798-44298F6F016E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E458D-FF94-4643-B984-7A030E71F9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089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49A80-6FC5-46D3-A798-44298F6F016E}" type="datetimeFigureOut">
              <a:rPr lang="ru-RU" smtClean="0"/>
              <a:pPr/>
              <a:t>25.01.2025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E458D-FF94-4643-B984-7A030E71F9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785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hyperlink" Target="http://www.notestaker.ru/images/pcnt_poster.jpg" TargetMode="Externa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.png"/><Relationship Id="rId7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2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2.png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10" Type="http://schemas.openxmlformats.org/officeDocument/2006/relationships/image" Target="../media/image37.jpeg"/><Relationship Id="rId4" Type="http://schemas.openxmlformats.org/officeDocument/2006/relationships/image" Target="../media/image32.jpeg"/><Relationship Id="rId9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4.jpeg"/><Relationship Id="rId4" Type="http://schemas.openxmlformats.org/officeDocument/2006/relationships/image" Target="../media/image5.jpeg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4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2.png"/><Relationship Id="rId7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A83472F0-B7CF-82C7-09FC-4337DD68D4C9}"/>
              </a:ext>
            </a:extLst>
          </p:cNvPr>
          <p:cNvGrpSpPr/>
          <p:nvPr/>
        </p:nvGrpSpPr>
        <p:grpSpPr>
          <a:xfrm>
            <a:off x="727" y="36004"/>
            <a:ext cx="9144000" cy="6858000"/>
            <a:chOff x="0" y="0"/>
            <a:chExt cx="9144000" cy="6858000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DBB261BE-97C2-6975-6778-FA6C5DBF4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xmlns="" id="{63A9F036-094F-DEC7-CAEE-488BA1B91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625" t="20601" r="34041" b="16547"/>
            <a:stretch/>
          </p:blipFill>
          <p:spPr>
            <a:xfrm>
              <a:off x="251520" y="332656"/>
              <a:ext cx="8640960" cy="6264696"/>
            </a:xfrm>
            <a:prstGeom prst="rect">
              <a:avLst/>
            </a:prstGeom>
          </p:spPr>
        </p:pic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A4A3BCE-00D5-D87A-F143-238051B83A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2514564"/>
            <a:ext cx="2592288" cy="369641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D9FBBDF-899E-44B5-FB09-72DC85763BE1}"/>
              </a:ext>
            </a:extLst>
          </p:cNvPr>
          <p:cNvSpPr/>
          <p:nvPr/>
        </p:nvSpPr>
        <p:spPr>
          <a:xfrm>
            <a:off x="467544" y="116632"/>
            <a:ext cx="8424936" cy="492442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endParaRPr lang="ru-RU" sz="5400" b="1" cap="none" spc="0" dirty="0">
              <a:ln/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2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«История </a:t>
            </a:r>
            <a:r>
              <a:rPr lang="ru-RU" sz="52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одного предмета.</a:t>
            </a:r>
          </a:p>
          <a:p>
            <a:r>
              <a:rPr lang="ru-RU" sz="52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Р</a:t>
            </a:r>
            <a:r>
              <a:rPr lang="ru-RU" sz="5200" b="1" cap="none" spc="0" dirty="0" smtClean="0">
                <a:ln/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учка </a:t>
            </a:r>
            <a:endParaRPr lang="ru-RU" sz="5200" b="1" cap="none" spc="0" dirty="0">
              <a:ln/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200" b="1" cap="none" spc="0" dirty="0">
                <a:ln/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вчера, </a:t>
            </a:r>
          </a:p>
          <a:p>
            <a:r>
              <a:rPr lang="ru-RU" sz="5200" b="1" cap="none" spc="0" dirty="0">
                <a:ln/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сегодня, </a:t>
            </a:r>
          </a:p>
          <a:p>
            <a:r>
              <a:rPr lang="ru-RU" sz="5200" b="1" cap="none" spc="0" dirty="0">
                <a:ln/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sz="5200" b="1" cap="none" spc="0" dirty="0" smtClean="0">
                <a:ln/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завтра»</a:t>
            </a:r>
            <a:endParaRPr lang="ru-RU" sz="5200" b="1" cap="none" spc="0" dirty="0">
              <a:ln/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A9A529C-CB88-43D8-32C0-E7A0956A333B}"/>
              </a:ext>
            </a:extLst>
          </p:cNvPr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2000" b="1" cap="none" spc="0" dirty="0" smtClean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ГБОУ СПО ЛНР «ЛТИ»</a:t>
            </a:r>
          </a:p>
          <a:p>
            <a:pPr algn="ctr"/>
            <a:r>
              <a:rPr lang="ru-RU" sz="3600" b="1" cap="none" spc="0" dirty="0" smtClean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проект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568272" y="5409129"/>
            <a:ext cx="525342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    Давыдова Анастасия</a:t>
            </a:r>
          </a:p>
          <a:p>
            <a:r>
              <a:rPr lang="ru-RU" sz="2400" b="1" dirty="0" smtClean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Паленова Н.Н.</a:t>
            </a:r>
            <a:endParaRPr lang="ru-RU" sz="2400" b="1" dirty="0">
              <a:ln/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77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56D09DA6-8228-00BB-A202-8EC09C8EB6F6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A72216A6-493C-4E84-A67A-1B6EDC3CB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A8AA9276-4E29-9B3B-C121-ED225C2A8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625" t="20601" r="34041" b="16547"/>
            <a:stretch/>
          </p:blipFill>
          <p:spPr>
            <a:xfrm>
              <a:off x="251520" y="332656"/>
              <a:ext cx="8640960" cy="6264696"/>
            </a:xfrm>
            <a:prstGeom prst="rect">
              <a:avLst/>
            </a:prstGeom>
          </p:spPr>
        </p:pic>
      </p:grpSp>
      <p:sp>
        <p:nvSpPr>
          <p:cNvPr id="2" name="Содержимое 2"/>
          <p:cNvSpPr txBox="1">
            <a:spLocks/>
          </p:cNvSpPr>
          <p:nvPr/>
        </p:nvSpPr>
        <p:spPr>
          <a:xfrm>
            <a:off x="467544" y="548680"/>
            <a:ext cx="8229600" cy="540060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        </a:t>
            </a:r>
            <a:r>
              <a:rPr lang="ru-RU" b="1" dirty="0">
                <a:solidFill>
                  <a:srgbClr val="C00000"/>
                </a:solidFill>
              </a:rPr>
              <a:t>21 век ознаменован стремительным развитием информационных технологий, внедрением цифровой техники, 3G- и 4G – связи. В связи с этим происходит превращение ручки в беспроводное цифровое устройство, что сократит затраты на хранение и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совместное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использование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информации. 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3" name="Picture 3" descr="pcnt_poster_s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573016"/>
            <a:ext cx="4719935" cy="31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163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56D09DA6-8228-00BB-A202-8EC09C8EB6F6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A72216A6-493C-4E84-A67A-1B6EDC3CB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xmlns="" id="{A8AA9276-4E29-9B3B-C121-ED225C2A8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625" t="20601" r="34041" b="16547"/>
            <a:stretch/>
          </p:blipFill>
          <p:spPr>
            <a:xfrm>
              <a:off x="251520" y="332656"/>
              <a:ext cx="8640960" cy="6264696"/>
            </a:xfrm>
            <a:prstGeom prst="rect">
              <a:avLst/>
            </a:prstGeom>
          </p:spPr>
        </p:pic>
      </p:grpSp>
      <p:sp>
        <p:nvSpPr>
          <p:cNvPr id="2" name="Заголовок 1"/>
          <p:cNvSpPr txBox="1">
            <a:spLocks/>
          </p:cNvSpPr>
          <p:nvPr/>
        </p:nvSpPr>
        <p:spPr>
          <a:xfrm>
            <a:off x="4572000" y="476672"/>
            <a:ext cx="4095044" cy="57606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C00000"/>
                </a:solidFill>
              </a:rPr>
              <a:t>Ручки – «гаджеты» 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481016" y="1094711"/>
            <a:ext cx="4341168" cy="205501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800" dirty="0" smtClean="0"/>
              <a:t>позволяют </a:t>
            </a:r>
            <a:r>
              <a:rPr lang="ru-RU" sz="2800" dirty="0"/>
              <a:t>передавать текст и взаимодействовать с мобильными телефонами, компьютерами и другими сложными устройствами</a:t>
            </a:r>
            <a:r>
              <a:rPr lang="ru-RU" dirty="0"/>
              <a:t>. 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  <p:pic>
        <p:nvPicPr>
          <p:cNvPr id="4" name="Рисунок 2" descr="http://mnovosti.ru/images/old/e/f/img_384303_15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17" y="476672"/>
            <a:ext cx="3815778" cy="1456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8"/>
          <p:cNvSpPr txBox="1">
            <a:spLocks/>
          </p:cNvSpPr>
          <p:nvPr/>
        </p:nvSpPr>
        <p:spPr>
          <a:xfrm>
            <a:off x="4510088" y="4725144"/>
            <a:ext cx="4312096" cy="180020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C00000"/>
                </a:solidFill>
              </a:rPr>
              <a:t>Ручка, способная сканировать цвет</a:t>
            </a:r>
            <a:r>
              <a:rPr lang="ru-RU" sz="2800" dirty="0">
                <a:solidFill>
                  <a:srgbClr val="C00000"/>
                </a:solidFill>
              </a:rPr>
              <a:t> </a:t>
            </a:r>
            <a:r>
              <a:rPr lang="ru-RU" sz="2800" dirty="0" smtClean="0"/>
              <a:t>и </a:t>
            </a:r>
            <a:r>
              <a:rPr lang="ru-RU" sz="2800" dirty="0"/>
              <a:t>писать, соответственно, таким цветом. </a:t>
            </a:r>
            <a:endParaRPr lang="en-US" sz="2800" dirty="0"/>
          </a:p>
        </p:txBody>
      </p:sp>
      <p:pic>
        <p:nvPicPr>
          <p:cNvPr id="10" name="Рисунок 3" descr="Ручка - проектор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99" y="2208018"/>
            <a:ext cx="2598089" cy="2123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098588" y="3429000"/>
            <a:ext cx="4608512" cy="5232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</a:rPr>
              <a:t>Ручка – проекционные часы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9" name="Рисунок 77" descr="картинка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942" y="4317581"/>
            <a:ext cx="2160240" cy="220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4572000" y="463225"/>
            <a:ext cx="4095044" cy="576064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C00000"/>
                </a:solidFill>
              </a:rPr>
              <a:t>Ручки – «гаджеты» 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13" name="Содержимое 2"/>
          <p:cNvSpPr txBox="1">
            <a:spLocks/>
          </p:cNvSpPr>
          <p:nvPr/>
        </p:nvSpPr>
        <p:spPr>
          <a:xfrm>
            <a:off x="4481016" y="1081264"/>
            <a:ext cx="4341168" cy="205501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ru-RU" sz="2800" dirty="0" smtClean="0"/>
              <a:t>позволяют </a:t>
            </a:r>
            <a:r>
              <a:rPr lang="ru-RU" sz="2800" dirty="0"/>
              <a:t>передавать текст и взаимодействовать с мобильными телефонами, компьютерами и другими сложными устройствами</a:t>
            </a:r>
            <a:r>
              <a:rPr lang="ru-RU" dirty="0"/>
              <a:t>. 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  <p:pic>
        <p:nvPicPr>
          <p:cNvPr id="14" name="Рисунок 2" descr="http://mnovosti.ru/images/old/e/f/img_384303_15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17" y="463225"/>
            <a:ext cx="3815778" cy="1456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8"/>
          <p:cNvSpPr txBox="1">
            <a:spLocks/>
          </p:cNvSpPr>
          <p:nvPr/>
        </p:nvSpPr>
        <p:spPr>
          <a:xfrm>
            <a:off x="4510088" y="4711697"/>
            <a:ext cx="4312096" cy="180020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C00000"/>
                </a:solidFill>
              </a:rPr>
              <a:t>Ручка, способная сканировать цвет</a:t>
            </a:r>
            <a:r>
              <a:rPr lang="ru-RU" sz="2800" dirty="0">
                <a:solidFill>
                  <a:srgbClr val="C00000"/>
                </a:solidFill>
              </a:rPr>
              <a:t> </a:t>
            </a:r>
            <a:r>
              <a:rPr lang="ru-RU" sz="2800" dirty="0" smtClean="0"/>
              <a:t>и </a:t>
            </a:r>
            <a:r>
              <a:rPr lang="ru-RU" sz="2800" dirty="0"/>
              <a:t>писать, соответственно, таким цветом. </a:t>
            </a:r>
            <a:endParaRPr lang="en-US" sz="2800" dirty="0"/>
          </a:p>
        </p:txBody>
      </p:sp>
      <p:pic>
        <p:nvPicPr>
          <p:cNvPr id="16" name="Рисунок 3" descr="Ручка - проектор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99" y="2194571"/>
            <a:ext cx="2598089" cy="2123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098588" y="3415553"/>
            <a:ext cx="4608512" cy="52322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</a:rPr>
              <a:t>Ручка – проекционные часы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18" name="Рисунок 77" descr="картинка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942" y="4304134"/>
            <a:ext cx="2160240" cy="220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556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56D09DA6-8228-00BB-A202-8EC09C8EB6F6}"/>
              </a:ext>
            </a:extLst>
          </p:cNvPr>
          <p:cNvGrpSpPr/>
          <p:nvPr/>
        </p:nvGrpSpPr>
        <p:grpSpPr>
          <a:xfrm>
            <a:off x="0" y="36004"/>
            <a:ext cx="9144000" cy="6858000"/>
            <a:chOff x="0" y="0"/>
            <a:chExt cx="9144000" cy="6858000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A72216A6-493C-4E84-A67A-1B6EDC3CB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xmlns="" id="{A8AA9276-4E29-9B3B-C121-ED225C2A8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625" t="20601" r="34041" b="16547"/>
            <a:stretch/>
          </p:blipFill>
          <p:spPr>
            <a:xfrm>
              <a:off x="251520" y="332656"/>
              <a:ext cx="8640960" cy="6264696"/>
            </a:xfrm>
            <a:prstGeom prst="rect">
              <a:avLst/>
            </a:prstGeom>
          </p:spPr>
        </p:pic>
      </p:grpSp>
      <p:pic>
        <p:nvPicPr>
          <p:cNvPr id="3" name="Рисунок 1" descr="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0019"/>
            <a:ext cx="1944216" cy="1794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одержимое 3"/>
          <p:cNvSpPr txBox="1">
            <a:spLocks/>
          </p:cNvSpPr>
          <p:nvPr/>
        </p:nvSpPr>
        <p:spPr>
          <a:xfrm>
            <a:off x="2947423" y="620687"/>
            <a:ext cx="5916711" cy="1560233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chemeClr val="accent3"/>
              </a:buClr>
              <a:buNone/>
              <a:defRPr/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Цифровая ручка</a:t>
            </a:r>
            <a:endParaRPr lang="en-US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Clr>
                <a:schemeClr val="accent3"/>
              </a:buClr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помощью цифровой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ручки заметки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рисунки переносятся из рукописного текста в компьютер за считанные секунды. </a:t>
            </a:r>
          </a:p>
        </p:txBody>
      </p:sp>
      <p:pic>
        <p:nvPicPr>
          <p:cNvPr id="8" name="Рисунок 12" descr="LeapFrog Fly Pentop Computer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2348880"/>
            <a:ext cx="2901205" cy="1747549"/>
          </a:xfrm>
          <a:prstGeom prst="rect">
            <a:avLst/>
          </a:prstGeom>
        </p:spPr>
      </p:pic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600947" y="2276872"/>
            <a:ext cx="5208784" cy="1815882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  <a:extLst/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Ручка-компьютер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может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превращаться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калькулятор, блокнот, органайзер, музыкальную клавиатуру, журнал, учителя математики или испанский словарь. 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329" descr="http://www.i-staple.ru/wp-content/uploads/2009/06/imag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141725"/>
            <a:ext cx="3315499" cy="2491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4067944" y="4263816"/>
            <a:ext cx="4608512" cy="1757472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Ручка для студента   </a:t>
            </a:r>
            <a:endParaRPr lang="ru-RU" sz="31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самой ручке присутствует встроенный микрофон, чтобы задавать вопросы, а слушать ответы можно через крошечный и незаметный наушник. </a:t>
            </a:r>
          </a:p>
          <a:p>
            <a:pPr>
              <a:defRPr/>
            </a:pPr>
            <a:endParaRPr lang="en-US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55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510AB121-B7F4-2450-016E-BADBBACD7CEA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xmlns="" id="{F1F3098D-700A-4BE0-A177-2079C44DE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F8F44E62-7827-72F9-6B1C-0C67844C5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625" t="20601" r="34041" b="16547"/>
            <a:stretch/>
          </p:blipFill>
          <p:spPr>
            <a:xfrm>
              <a:off x="251520" y="332656"/>
              <a:ext cx="8640960" cy="6264696"/>
            </a:xfrm>
            <a:prstGeom prst="rect">
              <a:avLst/>
            </a:prstGeom>
          </p:spPr>
        </p:pic>
      </p:grpSp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xmlns="" id="{AEBF5877-8769-D2F6-3795-1DC9F1A21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5"/>
            <a:ext cx="8280920" cy="5366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C3F3C80-7F99-D1CC-311E-E6FFE9DD067D}"/>
              </a:ext>
            </a:extLst>
          </p:cNvPr>
          <p:cNvSpPr/>
          <p:nvPr/>
        </p:nvSpPr>
        <p:spPr>
          <a:xfrm>
            <a:off x="467544" y="548680"/>
            <a:ext cx="8280920" cy="5847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Эволюция ручки</a:t>
            </a:r>
          </a:p>
        </p:txBody>
      </p:sp>
    </p:spTree>
    <p:extLst>
      <p:ext uri="{BB962C8B-B14F-4D97-AF65-F5344CB8AC3E}">
        <p14:creationId xmlns:p14="http://schemas.microsoft.com/office/powerpoint/2010/main" val="198753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56D09DA6-8228-00BB-A202-8EC09C8EB6F6}"/>
              </a:ext>
            </a:extLst>
          </p:cNvPr>
          <p:cNvGrpSpPr/>
          <p:nvPr/>
        </p:nvGrpSpPr>
        <p:grpSpPr>
          <a:xfrm>
            <a:off x="0" y="36004"/>
            <a:ext cx="9144000" cy="6858000"/>
            <a:chOff x="0" y="0"/>
            <a:chExt cx="9144000" cy="6858000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A72216A6-493C-4E84-A67A-1B6EDC3CB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xmlns="" id="{A8AA9276-4E29-9B3B-C121-ED225C2A8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625" t="20601" r="34041" b="16547"/>
            <a:stretch/>
          </p:blipFill>
          <p:spPr>
            <a:xfrm>
              <a:off x="251520" y="332656"/>
              <a:ext cx="8640960" cy="6264696"/>
            </a:xfrm>
            <a:prstGeom prst="rect">
              <a:avLst/>
            </a:prstGeom>
          </p:spPr>
        </p:pic>
      </p:grpSp>
      <p:pic>
        <p:nvPicPr>
          <p:cNvPr id="8" name="Picture 3" descr="39874521_1234979639_Ball_Pe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550" y="908720"/>
            <a:ext cx="2574925" cy="257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Шариковая ручка &quot;Яблоко&quot; на магнит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" y="13684"/>
            <a:ext cx="2371725" cy="293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39874517_1234979566_111745615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279839"/>
            <a:ext cx="3956496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1569752" y="116632"/>
            <a:ext cx="4680520" cy="652463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Необычные ручки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39874507_1234979486_080bab1ce3006526c36b8256f567dbb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475" y="4045459"/>
            <a:ext cx="3695005" cy="280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39874513_1234979537_1163_ruchka_016088_2_bi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7" y="2800920"/>
            <a:ext cx="28956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 descr="39874509_1234979502_629_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287" y="4614427"/>
            <a:ext cx="3332163" cy="2126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176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69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78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CF6B3D71-DE50-F0E4-2D16-CEA05F067CE3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xmlns="" id="{14FD32D4-6539-F437-D1F9-58773BF5DF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xmlns="" id="{F5A8DDA4-4E78-E432-EAE2-755E2F723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625" t="20601" r="34041" b="16547"/>
            <a:stretch/>
          </p:blipFill>
          <p:spPr>
            <a:xfrm>
              <a:off x="251520" y="332656"/>
              <a:ext cx="8640960" cy="6264696"/>
            </a:xfrm>
            <a:prstGeom prst="rect">
              <a:avLst/>
            </a:prstGeom>
          </p:spPr>
        </p:pic>
      </p:grpSp>
      <p:pic>
        <p:nvPicPr>
          <p:cNvPr id="5" name="Picture 3" descr="C:\Users\Пользователь\Desktop\Арина\African Rock Art big.jpg">
            <a:extLst>
              <a:ext uri="{FF2B5EF4-FFF2-40B4-BE49-F238E27FC236}">
                <a16:creationId xmlns:a16="http://schemas.microsoft.com/office/drawing/2014/main" xmlns="" id="{98A3C648-EF1A-8087-BE8F-A80E31DD6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3672408" cy="2473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167C0B6-AA33-C52C-DACF-CC2A8BF7352C}"/>
              </a:ext>
            </a:extLst>
          </p:cNvPr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3600" b="1" cap="none" spc="0" dirty="0">
                <a:ln/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Эволюция письменных принадлежностей</a:t>
            </a:r>
          </a:p>
        </p:txBody>
      </p:sp>
      <p:pic>
        <p:nvPicPr>
          <p:cNvPr id="4" name="Picture 4" descr="C:\Users\Пользователь\Desktop\Арина\Algerien_5_0049.jpg">
            <a:extLst>
              <a:ext uri="{FF2B5EF4-FFF2-40B4-BE49-F238E27FC236}">
                <a16:creationId xmlns:a16="http://schemas.microsoft.com/office/drawing/2014/main" xmlns="" id="{F7108417-CBD9-483A-145C-035306632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060848"/>
            <a:ext cx="3847569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DA8B13B-D125-B23F-9A73-C3F6A3D7C0A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8" t="14284" r="30665" b="16374"/>
          <a:stretch/>
        </p:blipFill>
        <p:spPr bwMode="auto">
          <a:xfrm>
            <a:off x="4932040" y="3933056"/>
            <a:ext cx="3777846" cy="24482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Picture 2" descr="C:\Users\Пользователь\Desktop\Арина\стило.jpg">
            <a:extLst>
              <a:ext uri="{FF2B5EF4-FFF2-40B4-BE49-F238E27FC236}">
                <a16:creationId xmlns:a16="http://schemas.microsoft.com/office/drawing/2014/main" xmlns="" id="{E3498CD3-9565-D38F-5496-6A34F907B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958117" y="2050995"/>
            <a:ext cx="2496493" cy="93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6D869BC6-E65A-0F57-9584-C0956AF1E1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1560" y="2780928"/>
            <a:ext cx="2592288" cy="369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8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DE2841C8-8EF5-170C-D767-2FC9965FD7D6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5CE5CABF-6E7C-A979-7768-096F88C1E2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AB0F93FF-328F-5D54-4587-148D4A7AD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625" t="20601" r="34041" b="16547"/>
            <a:stretch/>
          </p:blipFill>
          <p:spPr>
            <a:xfrm>
              <a:off x="251520" y="332656"/>
              <a:ext cx="8640960" cy="6264696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Предшественницей всех типов ручки стала кисть. 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Пользователь\Desktop\Арина\китай кисть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640960" cy="5365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34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10CB37DC-B288-3A14-5C55-C96322E69639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519B20A1-78CD-5CD4-8C7C-17C5AE0B2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1C6B873D-99D4-55CD-532D-F893A9C467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625" t="20601" r="34041" b="16547"/>
            <a:stretch/>
          </p:blipFill>
          <p:spPr>
            <a:xfrm>
              <a:off x="251520" y="332656"/>
              <a:ext cx="8640960" cy="6264696"/>
            </a:xfrm>
            <a:prstGeom prst="rect">
              <a:avLst/>
            </a:prstGeom>
          </p:spPr>
        </p:pic>
      </p:grpSp>
      <p:pic>
        <p:nvPicPr>
          <p:cNvPr id="5122" name="Picture 2" descr="C:\Users\Пользователь\Desktop\Арина\бамбук палочка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56565"/>
            <a:ext cx="8640960" cy="5312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1DE4F77-2A93-EBD2-963B-B08612179803}"/>
              </a:ext>
            </a:extLst>
          </p:cNvPr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ручка была из бамбукового или  тростникового стебля.  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32" y="4869160"/>
            <a:ext cx="2427659" cy="17715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796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9ED0DE41-847A-A921-3574-E44890148759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F3984135-4E4C-F457-3DD1-22C687841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xmlns="" id="{185F3F48-A777-AA9A-1E2E-73F5030BDA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625" t="20601" r="34041" b="16547"/>
            <a:stretch/>
          </p:blipFill>
          <p:spPr>
            <a:xfrm>
              <a:off x="251520" y="332656"/>
              <a:ext cx="8640960" cy="6264696"/>
            </a:xfrm>
            <a:prstGeom prst="rect">
              <a:avLst/>
            </a:prstGeom>
          </p:spPr>
        </p:pic>
      </p:grpSp>
      <p:pic>
        <p:nvPicPr>
          <p:cNvPr id="6146" name="Picture 2" descr="C:\Users\Пользователь\Desktop\Арина\1257095486_2852819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8640960" cy="5451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F714188-8E0E-122C-ED66-24352D1CAFEF}"/>
              </a:ext>
            </a:extLst>
          </p:cNvPr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8 веке нашей эры люди заменили тростинку птичьим пером. </a:t>
            </a:r>
          </a:p>
        </p:txBody>
      </p:sp>
    </p:spTree>
    <p:extLst>
      <p:ext uri="{BB962C8B-B14F-4D97-AF65-F5344CB8AC3E}">
        <p14:creationId xmlns:p14="http://schemas.microsoft.com/office/powerpoint/2010/main" val="163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1F9000E2-8F59-733F-9DCD-DE6727EE3591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xmlns="" id="{B90CCDF8-F440-0BCE-A5C6-1B6229A5C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xmlns="" id="{6FD48EED-E78F-D9FF-A8F1-7DFD3873A5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625" t="20601" r="34041" b="16547"/>
            <a:stretch/>
          </p:blipFill>
          <p:spPr>
            <a:xfrm>
              <a:off x="251520" y="332656"/>
              <a:ext cx="8640960" cy="6264696"/>
            </a:xfrm>
            <a:prstGeom prst="rect">
              <a:avLst/>
            </a:prstGeom>
          </p:spPr>
        </p:pic>
      </p:grp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xmlns="" id="{507FD809-81CE-2C52-A903-6996868EC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676728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7EBBD0E-6069-B61E-E092-0A1F1D107EEB}"/>
              </a:ext>
            </a:extLst>
          </p:cNvPr>
          <p:cNvSpPr/>
          <p:nvPr/>
        </p:nvSpPr>
        <p:spPr>
          <a:xfrm>
            <a:off x="1259632" y="692696"/>
            <a:ext cx="6480720" cy="5847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появления карандаша</a:t>
            </a:r>
          </a:p>
        </p:txBody>
      </p:sp>
    </p:spTree>
    <p:extLst>
      <p:ext uri="{BB962C8B-B14F-4D97-AF65-F5344CB8AC3E}">
        <p14:creationId xmlns:p14="http://schemas.microsoft.com/office/powerpoint/2010/main" val="179224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9EF29096-1B30-8DAA-9B10-83223856FA8F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xmlns="" id="{FADE50CD-EB1C-EB66-F5A1-BAE1B5A9F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D75B82BB-AD0E-D985-3F0F-367ECF6E2B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625" t="20601" r="34041" b="16547"/>
            <a:stretch/>
          </p:blipFill>
          <p:spPr>
            <a:xfrm>
              <a:off x="251520" y="332656"/>
              <a:ext cx="8640960" cy="6264696"/>
            </a:xfrm>
            <a:prstGeom prst="rect">
              <a:avLst/>
            </a:prstGeom>
          </p:spPr>
        </p:pic>
      </p:grpSp>
      <p:pic>
        <p:nvPicPr>
          <p:cNvPr id="5" name="Picture 4" descr="Picture background">
            <a:extLst>
              <a:ext uri="{FF2B5EF4-FFF2-40B4-BE49-F238E27FC236}">
                <a16:creationId xmlns:a16="http://schemas.microsoft.com/office/drawing/2014/main" xmlns="" id="{67DC38FA-53D7-87DA-5BE3-74C532D313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36" b="12877"/>
          <a:stretch/>
        </p:blipFill>
        <p:spPr bwMode="auto">
          <a:xfrm>
            <a:off x="1403648" y="1196752"/>
            <a:ext cx="6096000" cy="298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Пользователь\Desktop\Арина\waterman_etalon_4.jpg">
            <a:extLst>
              <a:ext uri="{FF2B5EF4-FFF2-40B4-BE49-F238E27FC236}">
                <a16:creationId xmlns:a16="http://schemas.microsoft.com/office/drawing/2014/main" xmlns="" id="{42EE6881-9F56-3E1F-0F50-E63611CFF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21088"/>
            <a:ext cx="3528392" cy="2098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2DEFACE-B606-44EF-68EB-32B7F3DAD4AE}"/>
              </a:ext>
            </a:extLst>
          </p:cNvPr>
          <p:cNvSpPr/>
          <p:nvPr/>
        </p:nvSpPr>
        <p:spPr>
          <a:xfrm>
            <a:off x="899592" y="476672"/>
            <a:ext cx="7416824" cy="58477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появления шариковой ручки</a:t>
            </a:r>
          </a:p>
        </p:txBody>
      </p:sp>
      <p:pic>
        <p:nvPicPr>
          <p:cNvPr id="9" name="Picture 2" descr="Picture background">
            <a:extLst>
              <a:ext uri="{FF2B5EF4-FFF2-40B4-BE49-F238E27FC236}">
                <a16:creationId xmlns:a16="http://schemas.microsoft.com/office/drawing/2014/main" xmlns="" id="{4ABDAD47-DB30-9A6A-8ED7-3F65690C2D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9" t="48671" r="32038" b="4003"/>
          <a:stretch/>
        </p:blipFill>
        <p:spPr bwMode="auto">
          <a:xfrm>
            <a:off x="827584" y="4221088"/>
            <a:ext cx="369139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xmlns="" id="{22A86F85-D809-8EF5-CC1D-EA18C6BBA5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5" t="40823" r="57863" b="4988"/>
          <a:stretch/>
        </p:blipFill>
        <p:spPr bwMode="auto">
          <a:xfrm>
            <a:off x="7380312" y="1988840"/>
            <a:ext cx="1641224" cy="214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08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C83143D4-0E24-2016-65B4-E61D5D1AC624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13F3B12C-82CE-5BDA-843D-D4B3BB9D9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B1BAD347-361E-8064-9923-D683931B72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625" t="20601" r="34041" b="16547"/>
            <a:stretch/>
          </p:blipFill>
          <p:spPr>
            <a:xfrm>
              <a:off x="251520" y="332656"/>
              <a:ext cx="8640960" cy="6264696"/>
            </a:xfrm>
            <a:prstGeom prst="rect">
              <a:avLst/>
            </a:prstGeom>
          </p:spPr>
        </p:pic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7EB3056-9CE8-95E5-7B8B-3035373ACFB5}"/>
              </a:ext>
            </a:extLst>
          </p:cNvPr>
          <p:cNvSpPr/>
          <p:nvPr/>
        </p:nvSpPr>
        <p:spPr>
          <a:xfrm>
            <a:off x="899592" y="476672"/>
            <a:ext cx="7416824" cy="58477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появления шариковой ручки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ECF36461-02FE-9E6C-4039-17D5041E3D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2" t="2280" r="2081" b="2509"/>
          <a:stretch/>
        </p:blipFill>
        <p:spPr bwMode="auto">
          <a:xfrm>
            <a:off x="683567" y="1196752"/>
            <a:ext cx="3086171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0063E84-1478-115E-0ED5-1B6CAAAA4503}"/>
              </a:ext>
            </a:extLst>
          </p:cNvPr>
          <p:cNvSpPr/>
          <p:nvPr/>
        </p:nvSpPr>
        <p:spPr>
          <a:xfrm>
            <a:off x="4211960" y="1340768"/>
            <a:ext cx="4032448" cy="1569660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1888 году Джоном Лоудом в США впервые была предложена идея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шариковой ручки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F3F2010F-9280-82CC-6B46-EFDB426022E8}"/>
              </a:ext>
            </a:extLst>
          </p:cNvPr>
          <p:cNvSpPr/>
          <p:nvPr/>
        </p:nvSpPr>
        <p:spPr>
          <a:xfrm>
            <a:off x="4932040" y="3212976"/>
            <a:ext cx="3131840" cy="304698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1940-е годы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братья Джозеф (Ласло) и Георг Биро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изобрели шариковую авторучку в том виде, каком мы знаем ее сейчас</a:t>
            </a:r>
          </a:p>
        </p:txBody>
      </p:sp>
      <p:pic>
        <p:nvPicPr>
          <p:cNvPr id="3082" name="Picture 10" descr="Picture background">
            <a:extLst>
              <a:ext uri="{FF2B5EF4-FFF2-40B4-BE49-F238E27FC236}">
                <a16:creationId xmlns:a16="http://schemas.microsoft.com/office/drawing/2014/main" xmlns="" id="{B589A4E5-DDBA-41D9-BA5A-77B916DF50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4" t="9812" r="11335" b="26054"/>
          <a:stretch/>
        </p:blipFill>
        <p:spPr bwMode="auto">
          <a:xfrm>
            <a:off x="539552" y="3933056"/>
            <a:ext cx="389232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94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C83143D4-0E24-2016-65B4-E61D5D1AC624}"/>
              </a:ext>
            </a:extLst>
          </p:cNvPr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xmlns="" id="{13F3B12C-82CE-5BDA-843D-D4B3BB9D9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B1BAD347-361E-8064-9923-D683931B72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625" t="20601" r="34041" b="16547"/>
            <a:stretch/>
          </p:blipFill>
          <p:spPr>
            <a:xfrm>
              <a:off x="251520" y="332656"/>
              <a:ext cx="8640960" cy="6264696"/>
            </a:xfrm>
            <a:prstGeom prst="rect">
              <a:avLst/>
            </a:prstGeom>
          </p:spPr>
        </p:pic>
      </p:grpSp>
      <p:pic>
        <p:nvPicPr>
          <p:cNvPr id="2" name="Рисунок 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52736"/>
            <a:ext cx="7056784" cy="46085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0722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293</Words>
  <Application>Microsoft Office PowerPoint</Application>
  <PresentationFormat>Экран (4:3)</PresentationFormat>
  <Paragraphs>41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2-й курс</cp:lastModifiedBy>
  <cp:revision>32</cp:revision>
  <dcterms:created xsi:type="dcterms:W3CDTF">2016-11-12T01:24:23Z</dcterms:created>
  <dcterms:modified xsi:type="dcterms:W3CDTF">2025-01-25T10:27:58Z</dcterms:modified>
</cp:coreProperties>
</file>