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92" r:id="rId2"/>
    <p:sldId id="257" r:id="rId3"/>
    <p:sldId id="293" r:id="rId4"/>
    <p:sldId id="294" r:id="rId5"/>
    <p:sldId id="262" r:id="rId6"/>
    <p:sldId id="264" r:id="rId7"/>
    <p:sldId id="266" r:id="rId8"/>
    <p:sldId id="269" r:id="rId9"/>
    <p:sldId id="271" r:id="rId10"/>
    <p:sldId id="273" r:id="rId11"/>
    <p:sldId id="274" r:id="rId12"/>
    <p:sldId id="284" r:id="rId13"/>
    <p:sldId id="295" r:id="rId14"/>
    <p:sldId id="296" r:id="rId15"/>
    <p:sldId id="297" r:id="rId16"/>
    <p:sldId id="279" r:id="rId17"/>
    <p:sldId id="280" r:id="rId18"/>
    <p:sldId id="281" r:id="rId19"/>
    <p:sldId id="282" r:id="rId20"/>
    <p:sldId id="286" r:id="rId21"/>
    <p:sldId id="288" r:id="rId22"/>
    <p:sldId id="28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3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95980-1E19-42C7-9DE2-BA06313F0E4A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601D4A-B888-4652-8B80-903F8FE94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994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01D4A-B888-4652-8B80-903F8FE94B6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517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01D4A-B888-4652-8B80-903F8FE94B6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6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597E-4789-42E5-83C6-0FC3E3BC4BB3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70AA-7093-4060-8855-9E5C6B35F29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597E-4789-42E5-83C6-0FC3E3BC4BB3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70AA-7093-4060-8855-9E5C6B35F2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597E-4789-42E5-83C6-0FC3E3BC4BB3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70AA-7093-4060-8855-9E5C6B35F2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597E-4789-42E5-83C6-0FC3E3BC4BB3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70AA-7093-4060-8855-9E5C6B35F29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597E-4789-42E5-83C6-0FC3E3BC4BB3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70AA-7093-4060-8855-9E5C6B35F2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597E-4789-42E5-83C6-0FC3E3BC4BB3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70AA-7093-4060-8855-9E5C6B35F29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597E-4789-42E5-83C6-0FC3E3BC4BB3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70AA-7093-4060-8855-9E5C6B35F29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597E-4789-42E5-83C6-0FC3E3BC4BB3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70AA-7093-4060-8855-9E5C6B35F2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597E-4789-42E5-83C6-0FC3E3BC4BB3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70AA-7093-4060-8855-9E5C6B35F2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597E-4789-42E5-83C6-0FC3E3BC4BB3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70AA-7093-4060-8855-9E5C6B35F2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597E-4789-42E5-83C6-0FC3E3BC4BB3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670AA-7093-4060-8855-9E5C6B35F29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508597E-4789-42E5-83C6-0FC3E3BC4BB3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7670AA-7093-4060-8855-9E5C6B35F29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992888" cy="1287016"/>
          </a:xfrm>
        </p:spPr>
        <p:txBody>
          <a:bodyPr/>
          <a:lstStyle/>
          <a:p>
            <a:pPr algn="ctr"/>
            <a:r>
              <a:rPr lang="ru-RU" dirty="0"/>
              <a:t>Удивительные факты о химии</a:t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2" t="32110" r="18518"/>
          <a:stretch/>
        </p:blipFill>
        <p:spPr bwMode="auto">
          <a:xfrm>
            <a:off x="2314023" y="2132856"/>
            <a:ext cx="497501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3935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512511" cy="1143000"/>
          </a:xfrm>
        </p:spPr>
        <p:txBody>
          <a:bodyPr/>
          <a:lstStyle/>
          <a:p>
            <a:r>
              <a:rPr lang="ru-RU" dirty="0"/>
              <a:t>Химия и газировка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340768"/>
            <a:ext cx="48245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В 1767 году Джозефа Пристли заинтересовала	природа</a:t>
            </a:r>
          </a:p>
          <a:p>
            <a:r>
              <a:rPr lang="ru-RU" sz="2400" dirty="0" smtClean="0"/>
              <a:t>пузырьков, которые выходят из пива во время брожения. </a:t>
            </a:r>
          </a:p>
          <a:p>
            <a:r>
              <a:rPr lang="ru-RU" sz="2400" dirty="0" smtClean="0"/>
              <a:t>Он собрал газ в чашу с водой, которую попробовал на вкус. Вода оказалась приятной и освежающей. </a:t>
            </a:r>
          </a:p>
          <a:p>
            <a:r>
              <a:rPr lang="ru-RU" sz="2400" dirty="0" smtClean="0"/>
              <a:t>Таким образом, ученый открыл углекислый газ, который сегодня используют для производства газированной воды.  </a:t>
            </a:r>
            <a:endParaRPr lang="ru-RU" sz="24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28800"/>
            <a:ext cx="3973508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9751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6512511" cy="1143000"/>
          </a:xfrm>
        </p:spPr>
        <p:txBody>
          <a:bodyPr/>
          <a:lstStyle/>
          <a:p>
            <a:r>
              <a:rPr lang="ru-RU" dirty="0"/>
              <a:t>Небьющееся стекло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628800"/>
            <a:ext cx="53285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Такое стекло было изобретено случайно. </a:t>
            </a:r>
          </a:p>
          <a:p>
            <a:pPr algn="just"/>
            <a:r>
              <a:rPr lang="ru-RU" sz="2400" dirty="0" smtClean="0"/>
              <a:t>В 1903 году французский химик Эдуард </a:t>
            </a:r>
            <a:r>
              <a:rPr lang="ru-RU" sz="2400" dirty="0" err="1" smtClean="0"/>
              <a:t>Бенедиктус</a:t>
            </a:r>
            <a:r>
              <a:rPr lang="ru-RU" sz="2400" dirty="0" smtClean="0"/>
              <a:t> нечаянно уронил колбу, заполненную</a:t>
            </a:r>
          </a:p>
          <a:p>
            <a:pPr algn="just"/>
            <a:r>
              <a:rPr lang="ru-RU" sz="2400" dirty="0" smtClean="0"/>
              <a:t>нитроцеллюлозой.	</a:t>
            </a:r>
          </a:p>
          <a:p>
            <a:pPr algn="just"/>
            <a:r>
              <a:rPr lang="ru-RU" sz="2400" dirty="0" smtClean="0"/>
              <a:t>Стекло</a:t>
            </a:r>
            <a:r>
              <a:rPr lang="ru-RU" sz="2400" dirty="0"/>
              <a:t> </a:t>
            </a:r>
            <a:r>
              <a:rPr lang="ru-RU" sz="2400" dirty="0" smtClean="0"/>
              <a:t>треснуло, но не разлетелось на мелкие кусочки. Поняв, в чём дело, ученый изготовил первые лобовые стёкла современного типа. </a:t>
            </a:r>
            <a:endParaRPr lang="ru-RU" sz="2400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00808"/>
            <a:ext cx="3581400" cy="3941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8559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66906" cy="936104"/>
          </a:xfrm>
        </p:spPr>
        <p:txBody>
          <a:bodyPr/>
          <a:lstStyle/>
          <a:p>
            <a:pPr algn="l"/>
            <a:r>
              <a:rPr lang="ru-RU" sz="4000" dirty="0" smtClean="0"/>
              <a:t>Удивительные факты </a:t>
            </a:r>
            <a:r>
              <a:rPr lang="ru-RU" sz="4000" dirty="0"/>
              <a:t>о химии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412776"/>
            <a:ext cx="59766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prstClr val="black"/>
                </a:solidFill>
              </a:rPr>
              <a:t>Серебро </a:t>
            </a:r>
            <a:r>
              <a:rPr lang="ru-RU" sz="2000" dirty="0">
                <a:solidFill>
                  <a:prstClr val="black"/>
                </a:solidFill>
              </a:rPr>
              <a:t>обладает бактерицидными свойствами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prstClr val="black"/>
                </a:solidFill>
              </a:rPr>
              <a:t>В </a:t>
            </a:r>
            <a:r>
              <a:rPr lang="ru-RU" sz="2000" dirty="0">
                <a:solidFill>
                  <a:prstClr val="black"/>
                </a:solidFill>
              </a:rPr>
              <a:t>чистом виде — металл довольно тяжелый. С течением времени оно постоянно тускнеет.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prstClr val="black"/>
                </a:solidFill>
              </a:rPr>
              <a:t>В настоящее время его применение активно используется в медицине. </a:t>
            </a:r>
            <a:r>
              <a:rPr lang="ru-RU" sz="2000" dirty="0" smtClean="0">
                <a:solidFill>
                  <a:prstClr val="black"/>
                </a:solidFill>
              </a:rPr>
              <a:t>  </a:t>
            </a:r>
            <a:r>
              <a:rPr lang="ru-RU" sz="2000" dirty="0">
                <a:solidFill>
                  <a:prstClr val="black"/>
                </a:solidFill>
              </a:rPr>
              <a:t>Многие лекарственные препараты представляют собой гидрозоли серебра.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prstClr val="black"/>
                </a:solidFill>
              </a:rPr>
              <a:t>Еще 4 </a:t>
            </a:r>
            <a:r>
              <a:rPr lang="ru-RU" sz="2000" dirty="0">
                <a:solidFill>
                  <a:prstClr val="black"/>
                </a:solidFill>
              </a:rPr>
              <a:t>тысячи лет назад, его использовали при борьбе с различными инфекциями. Древние египтяне использовали серебреные пластинки для прикладывания к ранам. Таким образом, они быстрее заживлялись и проходили.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prstClr val="black"/>
                </a:solidFill>
              </a:rPr>
              <a:t>Также многие используют серебро для очистки воды</a:t>
            </a:r>
            <a:r>
              <a:rPr lang="ru-RU" dirty="0">
                <a:solidFill>
                  <a:prstClr val="black"/>
                </a:solidFill>
              </a:rPr>
              <a:t>. 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295400"/>
            <a:ext cx="27622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56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97346"/>
            <a:ext cx="554461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lvl="0" indent="-87313"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prstClr val="black"/>
                </a:solidFill>
              </a:rPr>
              <a:t>Порох </a:t>
            </a:r>
            <a:r>
              <a:rPr lang="ru-RU" sz="2800" dirty="0">
                <a:solidFill>
                  <a:prstClr val="black"/>
                </a:solidFill>
              </a:rPr>
              <a:t>был изобретен </a:t>
            </a:r>
            <a:r>
              <a:rPr lang="ru-RU" sz="2800" dirty="0" smtClean="0">
                <a:solidFill>
                  <a:prstClr val="black"/>
                </a:solidFill>
              </a:rPr>
              <a:t>в Китае </a:t>
            </a:r>
            <a:r>
              <a:rPr lang="ru-RU" sz="2800" dirty="0">
                <a:solidFill>
                  <a:prstClr val="black"/>
                </a:solidFill>
              </a:rPr>
              <a:t>и долгое время использовался только в мирных целях — для салютов и фейерверков.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prstClr val="black"/>
                </a:solidFill>
              </a:rPr>
              <a:t>Спички </a:t>
            </a:r>
            <a:r>
              <a:rPr lang="ru-RU" sz="2800" dirty="0">
                <a:solidFill>
                  <a:prstClr val="black"/>
                </a:solidFill>
              </a:rPr>
              <a:t>были созданы случайно: в 1827 году аптекарь Джон Уокер забыл палочку, </a:t>
            </a:r>
            <a:r>
              <a:rPr lang="ru-RU" sz="2800" dirty="0" smtClean="0">
                <a:solidFill>
                  <a:prstClr val="black"/>
                </a:solidFill>
              </a:rPr>
              <a:t>покрытую химической </a:t>
            </a:r>
            <a:r>
              <a:rPr lang="ru-RU" sz="2800" dirty="0">
                <a:solidFill>
                  <a:prstClr val="black"/>
                </a:solidFill>
              </a:rPr>
              <a:t>смесью, которая засохла. Пытаясь отчистить палочку, английский химик провел ей по полу, в результате вспыхнул огонь. </a:t>
            </a:r>
            <a:endParaRPr lang="ru-RU" sz="2800" dirty="0" smtClean="0">
              <a:solidFill>
                <a:prstClr val="black"/>
              </a:solidFill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80728"/>
            <a:ext cx="2998787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1382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0573" y="116632"/>
            <a:ext cx="61316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8771"/>
            <a:ext cx="2389187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35846"/>
            <a:ext cx="6408711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Что может быть обычнее простой воды. Однако: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/>
              <a:t>H</a:t>
            </a:r>
            <a:r>
              <a:rPr lang="ru-RU" sz="2400" baseline="-25000" dirty="0" smtClean="0"/>
              <a:t>2</a:t>
            </a:r>
            <a:r>
              <a:rPr lang="ru-RU" sz="2200" dirty="0" smtClean="0"/>
              <a:t>O </a:t>
            </a:r>
            <a:r>
              <a:rPr lang="ru-RU" sz="2200" dirty="0"/>
              <a:t>занимает около 70% Земли, имеет самую разрушительную силу (яркий пример </a:t>
            </a:r>
            <a:r>
              <a:rPr lang="ru-RU" sz="2200" dirty="0" smtClean="0"/>
              <a:t>-цунами</a:t>
            </a:r>
            <a:r>
              <a:rPr lang="ru-RU" sz="2200" dirty="0"/>
              <a:t>);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200" dirty="0"/>
              <a:t>встречается в разных состояниях: жидком, твердом и газообразном, а при высоких температурах отлично... горит, </a:t>
            </a:r>
            <a:r>
              <a:rPr lang="ru-RU" sz="2200" dirty="0" smtClean="0"/>
              <a:t>именно поэтому </a:t>
            </a:r>
            <a:r>
              <a:rPr lang="ru-RU" sz="2200" dirty="0"/>
              <a:t>пожар в некоторых случаях водой не тушат</a:t>
            </a:r>
            <a:r>
              <a:rPr lang="ru-RU" sz="2200" dirty="0" smtClean="0"/>
              <a:t>;</a:t>
            </a:r>
            <a:endParaRPr lang="ru-RU" sz="22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200" dirty="0"/>
              <a:t>бывает разной: соленой , красной </a:t>
            </a:r>
            <a:r>
              <a:rPr lang="ru-RU" sz="2200" dirty="0" smtClean="0"/>
              <a:t>антибактериальной;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200" dirty="0" smtClean="0"/>
              <a:t>структура </a:t>
            </a:r>
            <a:r>
              <a:rPr lang="ru-RU" sz="2200" dirty="0"/>
              <a:t>молекулы </a:t>
            </a:r>
            <a:r>
              <a:rPr lang="ru-RU" sz="2400" dirty="0" smtClean="0"/>
              <a:t>H</a:t>
            </a:r>
            <a:r>
              <a:rPr lang="ru-RU" sz="2400" baseline="-25000" dirty="0" smtClean="0"/>
              <a:t>2</a:t>
            </a:r>
            <a:r>
              <a:rPr lang="ru-RU" sz="2200" dirty="0" smtClean="0"/>
              <a:t>0 </a:t>
            </a:r>
            <a:r>
              <a:rPr lang="ru-RU" sz="2200" dirty="0"/>
              <a:t>способна меняться даже под воздействием., музыки, такие видоизмененные молекулы могут оказывать как целебное, так и пагубное влияние; </a:t>
            </a:r>
            <a:endParaRPr lang="ru-RU" sz="22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200" dirty="0" smtClean="0"/>
              <a:t>из горячей </a:t>
            </a:r>
            <a:r>
              <a:rPr lang="ru-RU" sz="2200" dirty="0"/>
              <a:t>воды легче получить </a:t>
            </a:r>
            <a:r>
              <a:rPr lang="ru-RU" sz="2200" dirty="0" smtClean="0"/>
              <a:t>лед;</a:t>
            </a:r>
            <a:endParaRPr lang="ru-RU" sz="22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200" dirty="0"/>
              <a:t>при добавлении суспензии кукурузного крахмала по воде можно ходить.</a:t>
            </a:r>
          </a:p>
        </p:txBody>
      </p:sp>
    </p:spTree>
    <p:extLst>
      <p:ext uri="{BB962C8B-B14F-4D97-AF65-F5344CB8AC3E}">
        <p14:creationId xmlns:p14="http://schemas.microsoft.com/office/powerpoint/2010/main" val="2448894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3" y="476672"/>
            <a:ext cx="561662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В Антарктиде из ледника Тейлора временами выходит </a:t>
            </a:r>
            <a:r>
              <a:rPr lang="ru-RU" sz="3200" dirty="0" smtClean="0"/>
              <a:t>Кровавый водопад.</a:t>
            </a:r>
            <a:endParaRPr lang="ru-RU" sz="3200" dirty="0"/>
          </a:p>
          <a:p>
            <a:r>
              <a:rPr lang="ru-RU" sz="3200" dirty="0"/>
              <a:t>Вода в нём содержит двухвалентное железо, которое, соединяясь с атмосферным воздухом, окисляется и образует ржавчину. Это и придаёт водопаду кроваво-рыжий цвет. 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709" y="908719"/>
            <a:ext cx="3670300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616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68407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/>
              <a:t>Гранит считается наилучшим проводником звука.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 smtClean="0"/>
              <a:t>Гранит   один  из самых </a:t>
            </a:r>
          </a:p>
          <a:p>
            <a:r>
              <a:rPr lang="ru-RU" sz="3200" dirty="0" smtClean="0"/>
              <a:t>прочных материалов, которые можно встретить на нашей Земле. Именно поэтому в граните скорость звука может быть намного выше. </a:t>
            </a:r>
            <a:endParaRPr lang="ru-RU" sz="32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149080"/>
            <a:ext cx="2880320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9719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55446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/>
              <a:t>Мыльный пузырь – это самая тонкая материя, которую может увидеть человеческий глаз. </a:t>
            </a:r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/>
              <a:t>Мыльный </a:t>
            </a:r>
            <a:r>
              <a:rPr lang="ru-RU" sz="2400" dirty="0"/>
              <a:t>пузырь лопается за 0,001 секунды. </a:t>
            </a:r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/>
              <a:t>При </a:t>
            </a:r>
            <a:r>
              <a:rPr lang="ru-RU" sz="2400" dirty="0"/>
              <a:t>этом, если надуть пузырь в -</a:t>
            </a:r>
            <a:r>
              <a:rPr lang="ru-RU" sz="2400" dirty="0" smtClean="0"/>
              <a:t>15 </a:t>
            </a:r>
            <a:r>
              <a:rPr lang="ru-RU" sz="2400" dirty="0" smtClean="0">
                <a:solidFill>
                  <a:srgbClr val="000000"/>
                </a:solidFill>
                <a:latin typeface="PT Sans"/>
              </a:rPr>
              <a:t>С</a:t>
            </a:r>
            <a:r>
              <a:rPr lang="ru-RU" sz="2400" baseline="30000" dirty="0" smtClean="0">
                <a:solidFill>
                  <a:srgbClr val="000000"/>
                </a:solidFill>
                <a:latin typeface="PT Sans"/>
              </a:rPr>
              <a:t>о</a:t>
            </a:r>
            <a:r>
              <a:rPr lang="ru-RU" sz="2400" dirty="0" smtClean="0"/>
              <a:t> , </a:t>
            </a:r>
            <a:r>
              <a:rPr lang="ru-RU" sz="2400" dirty="0"/>
              <a:t>то он замерзнет при соприкосновении с поверхностью, а при -25 </a:t>
            </a:r>
            <a:r>
              <a:rPr lang="ru-RU" sz="2400" dirty="0">
                <a:solidFill>
                  <a:srgbClr val="000000"/>
                </a:solidFill>
                <a:latin typeface="PT Sans"/>
              </a:rPr>
              <a:t>С</a:t>
            </a:r>
            <a:r>
              <a:rPr lang="ru-RU" sz="2400" baseline="30000" dirty="0">
                <a:solidFill>
                  <a:srgbClr val="000000"/>
                </a:solidFill>
                <a:latin typeface="PT Sans"/>
              </a:rPr>
              <a:t>о</a:t>
            </a:r>
            <a:r>
              <a:rPr lang="ru-RU" sz="2400" dirty="0" smtClean="0"/>
              <a:t>– </a:t>
            </a:r>
            <a:r>
              <a:rPr lang="ru-RU" sz="2400" dirty="0"/>
              <a:t>замерзнет в воздухе и разобьется </a:t>
            </a:r>
            <a:r>
              <a:rPr lang="ru-RU" sz="2400" dirty="0" smtClean="0"/>
              <a:t>при </a:t>
            </a:r>
            <a:r>
              <a:rPr lang="ru-RU" sz="2400" dirty="0"/>
              <a:t>ударе</a:t>
            </a:r>
            <a:r>
              <a:rPr lang="ru-RU" sz="2400" dirty="0" smtClean="0"/>
              <a:t>.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/>
              <a:t>Слезы у человека при нарезании лука вызывает содержащаяся в нём сера.</a:t>
            </a:r>
          </a:p>
          <a:p>
            <a:endParaRPr lang="ru-RU" sz="24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150" y="121750"/>
            <a:ext cx="3646321" cy="654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1671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50405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 smtClean="0"/>
              <a:t>Помидоры - очень умные растения, они умеют кричать «SOS!» В момент, когда  , гусеница начинает грызть листочек помидора, он выделяет химическое вещество с определенным запахом, который привлекает птиц.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 smtClean="0"/>
              <a:t>Железо можно превратить в газ при температуре 1539 </a:t>
            </a:r>
            <a:r>
              <a:rPr lang="ru-RU" sz="2400" dirty="0">
                <a:solidFill>
                  <a:srgbClr val="000000"/>
                </a:solidFill>
                <a:latin typeface="PT Sans"/>
              </a:rPr>
              <a:t>С</a:t>
            </a:r>
            <a:r>
              <a:rPr lang="ru-RU" sz="2400" baseline="30000" dirty="0">
                <a:solidFill>
                  <a:srgbClr val="000000"/>
                </a:solidFill>
                <a:latin typeface="PT Sans"/>
              </a:rPr>
              <a:t>о</a:t>
            </a:r>
            <a:r>
              <a:rPr lang="ru-RU" sz="2000" dirty="0" smtClean="0"/>
              <a:t> 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 smtClean="0"/>
              <a:t>Металл не пахнет, но   металлические деньги, перила, старые качели, арматура или просто кусок металла пахнут.  Этот запах выделяется   при  соприкосновении  с нашей ладонью или пальцем, которые выделяют пот. </a:t>
            </a:r>
            <a:endParaRPr lang="ru-RU" sz="20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8" b="37448"/>
          <a:stretch/>
        </p:blipFill>
        <p:spPr bwMode="auto">
          <a:xfrm>
            <a:off x="5272029" y="548680"/>
            <a:ext cx="3725003" cy="4223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9818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5689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 smtClean="0"/>
              <a:t>Принципиальная разница между математикой и органической химией: если в математике от перестановки мест слагаемых сумма не меняется, то в химии иногда приводит к взрыву.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 smtClean="0"/>
              <a:t>Горячая вода весит больше, чем холодная.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 smtClean="0"/>
              <a:t>Для обеспечения полета среднего пассажирского самолета требуется до 80 тонн кислорода. Такое количество кислорода вырабатывает 40 тыс. гектаров леса.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 smtClean="0"/>
              <a:t>Всего за 1 секунду в головном мозге человека происходит до 100 тыс. химических реакций.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 smtClean="0"/>
              <a:t>Ртуть обладает самой низкой температурой плавления.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 smtClean="0"/>
              <a:t>При изготовлении спичек используется не только сера, но и фосфор.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/>
              <a:t>На одну тонну океанской воды приходится 7 миллиграммов золота.</a:t>
            </a:r>
            <a:endParaRPr lang="ru-RU" sz="22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 smtClean="0"/>
              <a:t>Азот способен спровоцировать помутнение рассудка.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 smtClean="0"/>
              <a:t> За последние 5 веков масса Земли увеличилась примерно на 1 млрд тонн.  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808152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8064896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55600" algn="just">
              <a:lnSpc>
                <a:spcPts val="2520"/>
              </a:lnSpc>
              <a:spcAft>
                <a:spcPts val="0"/>
              </a:spcAft>
              <a:tabLst>
                <a:tab pos="4047490" algn="r"/>
              </a:tabLs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В 21 веке химия, наряду с математикой и физикой, проникла во все сферы жизни людей. Лекарства, зеркала, покрышки машин... Химические элементы окружают нас повсюду. Даже сам человек состоит из молекул и химических цепочек.</a:t>
            </a:r>
            <a:endParaRPr lang="ru-RU" sz="2000" dirty="0" smtClean="0">
              <a:effectLst/>
              <a:latin typeface="Times New Roman"/>
              <a:ea typeface="Times New Roman"/>
            </a:endParaRPr>
          </a:p>
          <a:p>
            <a:pPr indent="-355600" algn="just">
              <a:lnSpc>
                <a:spcPts val="252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Интересные факты о химии - это отличная возможность узнать больше о науках. Эта наука тесно связана с физикой и биологией, а также другими пограничными областями. </a:t>
            </a:r>
          </a:p>
          <a:p>
            <a:pPr indent="-355600" algn="ctr">
              <a:lnSpc>
                <a:spcPts val="2520"/>
              </a:lnSpc>
            </a:pPr>
            <a:r>
              <a:rPr lang="ru-RU" sz="2000" dirty="0" smtClean="0">
                <a:solidFill>
                  <a:srgbClr val="FF0000"/>
                </a:solidFill>
                <a:effectLst/>
                <a:latin typeface="Arial Unicode MS"/>
              </a:rPr>
              <a:t>ИТАК, ПЕРЕД ВАМИ САМЫЕ ИНТЕРЕСНЫЕ ФАКТЫ О ХИМИИ: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imag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36" y="3501008"/>
            <a:ext cx="3905696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698" y="3573016"/>
            <a:ext cx="219075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194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345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08720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prstClr val="black"/>
                </a:solidFill>
              </a:rPr>
              <a:t>Химия окружает нас повсюду. Мы можем этого не замечать, но так оно и </a:t>
            </a:r>
            <a:r>
              <a:rPr lang="ru-RU" sz="3200" dirty="0" smtClean="0">
                <a:solidFill>
                  <a:prstClr val="black"/>
                </a:solidFill>
              </a:rPr>
              <a:t>есть.</a:t>
            </a:r>
            <a:endParaRPr lang="ru-RU" sz="3200" dirty="0">
              <a:solidFill>
                <a:prstClr val="black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84" y="2642946"/>
            <a:ext cx="5688632" cy="3770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4520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156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-35107"/>
            <a:ext cx="6512511" cy="1143000"/>
          </a:xfrm>
        </p:spPr>
        <p:txBody>
          <a:bodyPr/>
          <a:lstStyle/>
          <a:p>
            <a:r>
              <a:rPr lang="ru-RU" dirty="0"/>
              <a:t>Танцующий кальмар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010245"/>
            <a:ext cx="504056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Химия - это предмет, который находит практическое применение в самых разных областях жизни. </a:t>
            </a:r>
            <a:endParaRPr lang="ru-RU" sz="2200" dirty="0" smtClean="0"/>
          </a:p>
          <a:p>
            <a:r>
              <a:rPr lang="ru-RU" sz="2200" dirty="0" smtClean="0"/>
              <a:t>Один </a:t>
            </a:r>
            <a:r>
              <a:rPr lang="ru-RU" sz="2200" dirty="0"/>
              <a:t>из интересных фактов о химии связан с японским блюдом под названием </a:t>
            </a:r>
            <a:r>
              <a:rPr lang="ru-RU" sz="2200" dirty="0">
                <a:solidFill>
                  <a:srgbClr val="FF0000"/>
                </a:solidFill>
              </a:rPr>
              <a:t>«танцующий кальмар»</a:t>
            </a:r>
            <a:r>
              <a:rPr lang="ru-RU" sz="2200" dirty="0"/>
              <a:t>. </a:t>
            </a:r>
            <a:endParaRPr lang="ru-RU" sz="2200" dirty="0" smtClean="0"/>
          </a:p>
          <a:p>
            <a:r>
              <a:rPr lang="ru-RU" sz="2200" dirty="0" smtClean="0"/>
              <a:t>Его </a:t>
            </a:r>
            <a:r>
              <a:rPr lang="ru-RU" sz="2200" dirty="0"/>
              <a:t>изюминка состоит в следующем: недавно пойманного кальмара подают на стол гостю, незадолго до этого полив его соевым соусом. Кальмар начинает шевелить щупальцами, будто танцуя. </a:t>
            </a:r>
            <a:endParaRPr lang="ru-RU" sz="2200" dirty="0" smtClean="0"/>
          </a:p>
          <a:p>
            <a:r>
              <a:rPr lang="ru-RU" sz="2200" dirty="0" smtClean="0"/>
              <a:t>Этот </a:t>
            </a:r>
            <a:r>
              <a:rPr lang="ru-RU" sz="2200" dirty="0"/>
              <a:t>эффект связан с тем, что в щупальцах кальмара происходит химическая реакция, заставляющая двигаться мышцы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674" y="3284984"/>
            <a:ext cx="4035425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2330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512511" cy="936104"/>
          </a:xfrm>
        </p:spPr>
        <p:txBody>
          <a:bodyPr/>
          <a:lstStyle/>
          <a:p>
            <a:pPr algn="ctr"/>
            <a:r>
              <a:rPr lang="ru-RU" dirty="0"/>
              <a:t>Скатол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980728"/>
            <a:ext cx="5256584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Еще один интересный факт о химии связан с особым веществом под названием скатол. </a:t>
            </a:r>
            <a:endParaRPr lang="ru-RU" sz="2200" dirty="0" smtClean="0"/>
          </a:p>
          <a:p>
            <a:r>
              <a:rPr lang="ru-RU" sz="2200" dirty="0" smtClean="0"/>
              <a:t>Это органическое </a:t>
            </a:r>
            <a:r>
              <a:rPr lang="ru-RU" sz="2200" dirty="0"/>
              <a:t>соединение, которое придает фекалиям характерный запах. </a:t>
            </a:r>
            <a:endParaRPr lang="ru-RU" sz="2200" dirty="0" smtClean="0"/>
          </a:p>
          <a:p>
            <a:r>
              <a:rPr lang="ru-RU" sz="2200" dirty="0" smtClean="0"/>
              <a:t>Его </a:t>
            </a:r>
            <a:r>
              <a:rPr lang="ru-RU" sz="2200" dirty="0"/>
              <a:t>бесцветные кристаллы можно найти в различных эфирных маслах, смолах, они также образуются при разложении белка. </a:t>
            </a:r>
            <a:endParaRPr lang="ru-RU" sz="2200" dirty="0" smtClean="0"/>
          </a:p>
          <a:p>
            <a:r>
              <a:rPr lang="ru-RU" sz="2200" dirty="0" smtClean="0"/>
              <a:t>В </a:t>
            </a:r>
            <a:r>
              <a:rPr lang="ru-RU" sz="2200" dirty="0"/>
              <a:t>небольших дозах это вещество обладает приятным </a:t>
            </a:r>
            <a:r>
              <a:rPr lang="ru-RU" sz="2200" dirty="0" smtClean="0"/>
              <a:t>цветочным ароматом</a:t>
            </a:r>
            <a:r>
              <a:rPr lang="ru-RU" sz="2200" dirty="0"/>
              <a:t>.</a:t>
            </a:r>
            <a:br>
              <a:rPr lang="ru-RU" sz="2200" dirty="0"/>
            </a:br>
            <a:r>
              <a:rPr lang="ru-RU" sz="2200" dirty="0"/>
              <a:t>Производители нередко добавляют его в состав духов, сигарет, а также разнообразных пищевых эссенций. Скатол содержится даже в пище.</a:t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437" y="1268760"/>
            <a:ext cx="3902075" cy="422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461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128792" cy="936104"/>
          </a:xfrm>
        </p:spPr>
        <p:txBody>
          <a:bodyPr/>
          <a:lstStyle/>
          <a:p>
            <a:pPr algn="l"/>
            <a:r>
              <a:rPr lang="ru-RU" dirty="0" smtClean="0"/>
              <a:t>Канарейки спасатели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052736"/>
            <a:ext cx="543609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Немало интересных фактов о химии связано и с миром животных. </a:t>
            </a:r>
          </a:p>
          <a:p>
            <a:r>
              <a:rPr lang="ru-RU" sz="2400" dirty="0" smtClean="0"/>
              <a:t>К примеру, среди шахтеров широко известен факт: </a:t>
            </a:r>
          </a:p>
          <a:p>
            <a:r>
              <a:rPr lang="ru-RU" sz="2400" dirty="0" smtClean="0"/>
              <a:t>канарейки проявляют высокую чувствительность к запаху газа метана. </a:t>
            </a:r>
          </a:p>
          <a:p>
            <a:r>
              <a:rPr lang="ru-RU" sz="2400" dirty="0" smtClean="0"/>
              <a:t>Эта особенность в прошлом всегда использовалась работниками шахт, которые всегда брали с собой маленьких птичек под землю. </a:t>
            </a:r>
          </a:p>
          <a:p>
            <a:r>
              <a:rPr lang="ru-RU" sz="2400" dirty="0" smtClean="0"/>
              <a:t>В том случае, если канарейки прекращали петь, это означало, что следует немедленно подниматься наверх.</a:t>
            </a:r>
            <a:endParaRPr lang="ru-RU" sz="2400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1" t="8759" r="1886" b="15404"/>
          <a:stretch/>
        </p:blipFill>
        <p:spPr bwMode="auto">
          <a:xfrm>
            <a:off x="5364088" y="1124744"/>
            <a:ext cx="3537810" cy="240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308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7992888" cy="1143000"/>
          </a:xfrm>
        </p:spPr>
        <p:txBody>
          <a:bodyPr/>
          <a:lstStyle/>
          <a:p>
            <a:pPr algn="ctr"/>
            <a:r>
              <a:rPr lang="ru-RU" dirty="0"/>
              <a:t>Открытие антибиотиков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340768"/>
            <a:ext cx="51835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Пожалуй, один из самых известных фактов о химии связан с открытием антибиотиков  Флемингом в 1928 году.</a:t>
            </a:r>
          </a:p>
          <a:p>
            <a:r>
              <a:rPr lang="ru-RU" sz="2000" dirty="0" smtClean="0"/>
              <a:t> Ученый проводил один из своих рядовых экспериментов, которые были посвящены борьбе человеческого организма с различными бактериальными</a:t>
            </a:r>
          </a:p>
          <a:p>
            <a:r>
              <a:rPr lang="ru-RU" sz="2000" dirty="0" smtClean="0"/>
              <a:t>инфекциями. </a:t>
            </a:r>
          </a:p>
          <a:p>
            <a:r>
              <a:rPr lang="ru-RU" sz="2000" dirty="0" smtClean="0"/>
              <a:t>В пробирках он выращивал культуры под названием </a:t>
            </a:r>
            <a:r>
              <a:rPr lang="ru-RU" sz="2000" dirty="0" err="1" smtClean="0"/>
              <a:t>Staphylococcus</a:t>
            </a:r>
            <a:r>
              <a:rPr lang="ru-RU" sz="2000" dirty="0" smtClean="0"/>
              <a:t>. На несколько дней ученый случайно оставил пробирку с бактериями без внимания. В это время в ней выросла целая колония плесневых грибов. </a:t>
            </a:r>
          </a:p>
          <a:p>
            <a:r>
              <a:rPr lang="ru-RU" sz="2000" dirty="0" smtClean="0"/>
              <a:t>После этого ученый  смог выделить отдельное активное вещество - </a:t>
            </a:r>
            <a:r>
              <a:rPr lang="ru-RU" sz="2000" dirty="0" smtClean="0">
                <a:solidFill>
                  <a:srgbClr val="FF0000"/>
                </a:solidFill>
              </a:rPr>
              <a:t>пенициллин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784" y="2780928"/>
            <a:ext cx="3848093" cy="269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1329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208912" cy="720080"/>
          </a:xfrm>
        </p:spPr>
        <p:txBody>
          <a:bodyPr/>
          <a:lstStyle/>
          <a:p>
            <a:pPr algn="ctr"/>
            <a:r>
              <a:rPr lang="ru-RU" sz="3600" dirty="0"/>
              <a:t>Интересные факты о белках 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340768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Впервые в истории человечества эти вещества были выделены из пшеничной муки итальянским ученым </a:t>
            </a:r>
            <a:r>
              <a:rPr lang="ru-RU" dirty="0" err="1" smtClean="0"/>
              <a:t>Бартоломео</a:t>
            </a:r>
            <a:r>
              <a:rPr lang="ru-RU" dirty="0" smtClean="0"/>
              <a:t> </a:t>
            </a:r>
            <a:r>
              <a:rPr lang="ru-RU" dirty="0" err="1" smtClean="0"/>
              <a:t>Беккари</a:t>
            </a:r>
            <a:r>
              <a:rPr lang="ru-RU" dirty="0" smtClean="0"/>
              <a:t> в 1728 году.   </a:t>
            </a:r>
          </a:p>
          <a:p>
            <a:pPr algn="just"/>
            <a:r>
              <a:rPr lang="ru-RU" dirty="0" smtClean="0"/>
              <a:t>Любой живой организм на нашей планете содержит в себе эти вещества.  Белки являются одними из четырех главных компонентов живой материи.  Они занимают особое место по своим биологическим функциям</a:t>
            </a:r>
            <a:r>
              <a:rPr lang="ru-RU" dirty="0"/>
              <a:t>. </a:t>
            </a:r>
            <a:r>
              <a:rPr lang="ru-RU" dirty="0" smtClean="0"/>
              <a:t> </a:t>
            </a:r>
            <a:r>
              <a:rPr lang="ru-RU" dirty="0"/>
              <a:t>Всего в природе существует порядка тысячи разнообразных белков. Они обеспечивают возможность жизнедеятельности самых разных организмов - начиная с простейших и заканчивая человеком.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84" y="3649092"/>
            <a:ext cx="5616624" cy="2660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2406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560840" cy="1359024"/>
          </a:xfrm>
        </p:spPr>
        <p:txBody>
          <a:bodyPr/>
          <a:lstStyle/>
          <a:p>
            <a:pPr algn="ctr"/>
            <a:r>
              <a:rPr lang="ru-RU" dirty="0"/>
              <a:t>Химия в организме человека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556792"/>
            <a:ext cx="568863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Наш организм можно назвать настоящей биохимической лабораторией.</a:t>
            </a:r>
          </a:p>
          <a:p>
            <a:r>
              <a:rPr lang="ru-RU" sz="2400" dirty="0" smtClean="0"/>
              <a:t>	Мы примерно на 70% состоим из воды, а в период внутриутробного развития - на 90%;</a:t>
            </a:r>
          </a:p>
          <a:p>
            <a:r>
              <a:rPr lang="ru-RU" sz="2400" dirty="0" smtClean="0"/>
              <a:t>	В организме можно найти </a:t>
            </a:r>
          </a:p>
          <a:p>
            <a:r>
              <a:rPr lang="ru-RU" sz="2400" dirty="0" smtClean="0"/>
              <a:t>81 элемент периодической системы, 15 из которых относятся к тяжелым металлам, которые в большом количестве являются смертельным ядом (например, мышьяк)</a:t>
            </a:r>
          </a:p>
          <a:p>
            <a:pPr algn="just"/>
            <a:endParaRPr lang="ru-RU" sz="2400" dirty="0" smtClean="0"/>
          </a:p>
          <a:p>
            <a:pPr algn="just"/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38"/>
          <a:stretch/>
        </p:blipFill>
        <p:spPr bwMode="auto">
          <a:xfrm>
            <a:off x="5796136" y="1484784"/>
            <a:ext cx="3240360" cy="500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649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520" y="485964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Голубая кровь действительно встречается у людей, хоть и редко. Это происходит, когда в гемоглобин вместо железа встраивается медь. По некоторым данным в мире насчитывается около 7 тысяч людей с голубой кровью. А в Канаде хирурги во время операции столкнулись с еще одним феноменом: при операции у пациента пошла кровь зеленого цвета. Анализ показал, что к гемоглобину присоединилась сера.</a:t>
            </a:r>
            <a:endParaRPr lang="ru-RU" sz="20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0" b="38715"/>
          <a:stretch/>
        </p:blipFill>
        <p:spPr bwMode="auto">
          <a:xfrm>
            <a:off x="511839" y="2924944"/>
            <a:ext cx="7992888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55776" y="116632"/>
            <a:ext cx="3558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ХИМИЯ РАЗНОЦВЕТНОЙ КРОВИ </a:t>
            </a:r>
          </a:p>
        </p:txBody>
      </p:sp>
    </p:spTree>
    <p:extLst>
      <p:ext uri="{BB962C8B-B14F-4D97-AF65-F5344CB8AC3E}">
        <p14:creationId xmlns:p14="http://schemas.microsoft.com/office/powerpoint/2010/main" val="2403875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832</TotalTime>
  <Words>1159</Words>
  <Application>Microsoft Office PowerPoint</Application>
  <PresentationFormat>Экран (4:3)</PresentationFormat>
  <Paragraphs>89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Удивительные факты о химии </vt:lpstr>
      <vt:lpstr>Презентация PowerPoint</vt:lpstr>
      <vt:lpstr>Танцующий кальмар</vt:lpstr>
      <vt:lpstr>Скатол </vt:lpstr>
      <vt:lpstr>Канарейки спасатели</vt:lpstr>
      <vt:lpstr>Открытие антибиотиков</vt:lpstr>
      <vt:lpstr>Интересные факты о белках  </vt:lpstr>
      <vt:lpstr>Химия в организме человека</vt:lpstr>
      <vt:lpstr>Презентация PowerPoint</vt:lpstr>
      <vt:lpstr>Химия и газировка </vt:lpstr>
      <vt:lpstr>Небьющееся стекло</vt:lpstr>
      <vt:lpstr>Удивительные факты о химии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Удивительные факты о  химии</dc:title>
  <dc:creator>GIGABYTE</dc:creator>
  <cp:lastModifiedBy>GIGABYTE</cp:lastModifiedBy>
  <cp:revision>40</cp:revision>
  <dcterms:created xsi:type="dcterms:W3CDTF">2025-01-13T09:39:05Z</dcterms:created>
  <dcterms:modified xsi:type="dcterms:W3CDTF">2025-01-23T10:59:20Z</dcterms:modified>
</cp:coreProperties>
</file>